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tiff" ContentType="image/tiff"/>
  <Default Extension="vml" ContentType="application/vnd.openxmlformats-officedocument.vmlDrawing"/>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71" r:id="rId6"/>
    <p:sldMasterId id="2147483673" r:id="rId7"/>
    <p:sldMasterId id="2147483675" r:id="rId8"/>
    <p:sldMasterId id="2147483677" r:id="rId9"/>
    <p:sldMasterId id="2147483679" r:id="rId10"/>
    <p:sldMasterId id="2147483682" r:id="rId11"/>
    <p:sldMasterId id="2147483684" r:id="rId12"/>
    <p:sldMasterId id="2147483687" r:id="rId13"/>
    <p:sldMasterId id="2147483689" r:id="rId14"/>
    <p:sldMasterId id="2147483691" r:id="rId15"/>
    <p:sldMasterId id="2147483695" r:id="rId16"/>
    <p:sldMasterId id="2147483698" r:id="rId17"/>
    <p:sldMasterId id="2147483700" r:id="rId18"/>
    <p:sldMasterId id="2147483702" r:id="rId19"/>
  </p:sldMasterIdLst>
  <p:notesMasterIdLst>
    <p:notesMasterId r:id="rId49"/>
  </p:notesMasterIdLst>
  <p:sldIdLst>
    <p:sldId id="290" r:id="rId20"/>
    <p:sldId id="289" r:id="rId21"/>
    <p:sldId id="261" r:id="rId22"/>
    <p:sldId id="258" r:id="rId23"/>
    <p:sldId id="282" r:id="rId24"/>
    <p:sldId id="287" r:id="rId25"/>
    <p:sldId id="288" r:id="rId26"/>
    <p:sldId id="259" r:id="rId27"/>
    <p:sldId id="291" r:id="rId28"/>
    <p:sldId id="263" r:id="rId29"/>
    <p:sldId id="264" r:id="rId30"/>
    <p:sldId id="286" r:id="rId31"/>
    <p:sldId id="262"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57"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2010" y="-3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CC3BCC-E241-4765-B0D5-3307D950C81D}" type="datetimeFigureOut">
              <a:rPr lang="en-US" smtClean="0"/>
              <a:pPr/>
              <a:t>5/11/2013</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327B4-6532-4030-A7FC-2EA5421576E7}"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628037F-0F52-4BE8-BC62-9E4E42EC503E}" type="slidenum">
              <a:rPr lang="de-DE" smtClean="0">
                <a:solidFill>
                  <a:srgbClr val="000000"/>
                </a:solidFill>
                <a:latin typeface="Arial" pitchFamily="34" charset="0"/>
                <a:cs typeface="Arial" pitchFamily="34" charset="0"/>
              </a:rPr>
              <a:pPr/>
              <a:t>10</a:t>
            </a:fld>
            <a:endParaRPr lang="de-DE" smtClean="0">
              <a:solidFill>
                <a:srgbClr val="000000"/>
              </a:solidFill>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bwMode="auto">
          <a:xfrm>
            <a:off x="927321" y="685837"/>
            <a:ext cx="5004962" cy="3427720"/>
          </a:xfrm>
          <a:noFill/>
          <a:ln>
            <a:solidFill>
              <a:srgbClr val="000000"/>
            </a:solidFill>
            <a:miter lim="800000"/>
            <a:headEnd/>
            <a:tailEnd/>
          </a:ln>
        </p:spPr>
      </p:sp>
      <p:sp>
        <p:nvSpPr>
          <p:cNvPr id="122884" name="Rectangle 3"/>
          <p:cNvSpPr>
            <a:spLocks noGrp="1" noChangeArrowheads="1"/>
          </p:cNvSpPr>
          <p:nvPr>
            <p:ph type="body" idx="1"/>
          </p:nvPr>
        </p:nvSpPr>
        <p:spPr bwMode="auto">
          <a:xfrm>
            <a:off x="914508" y="4341682"/>
            <a:ext cx="5028986" cy="4116481"/>
          </a:xfrm>
          <a:noFill/>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a typeface="ＭＳ Ｐゴシック" pitchFamily="34" charset="-128"/>
            </a:endParaRPr>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546EA5-7244-4213-B4C3-604F24923EF0}" type="slidenum">
              <a:rPr lang="en-US" smtClean="0">
                <a:solidFill>
                  <a:srgbClr val="000000"/>
                </a:solidFill>
                <a:latin typeface="Arial" pitchFamily="34" charset="0"/>
                <a:ea typeface="ＭＳ Ｐゴシック" pitchFamily="34" charset="-128"/>
                <a:cs typeface="Arial" pitchFamily="34" charset="0"/>
              </a:rPr>
              <a:pPr/>
              <a:t>23</a:t>
            </a:fld>
            <a:endParaRPr lang="en-US" smtClean="0">
              <a:solidFill>
                <a:srgbClr val="0000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3AF569C-9D69-4CE9-B803-63075B8899FB}" type="slidenum">
              <a:rPr lang="de-DE" smtClean="0">
                <a:solidFill>
                  <a:srgbClr val="000000"/>
                </a:solidFill>
                <a:latin typeface="Arial" pitchFamily="34" charset="0"/>
                <a:cs typeface="Arial" pitchFamily="34" charset="0"/>
              </a:rPr>
              <a:pPr/>
              <a:t>11</a:t>
            </a:fld>
            <a:endParaRPr lang="de-DE" smtClean="0">
              <a:solidFill>
                <a:srgbClr val="000000"/>
              </a:solidFill>
              <a:latin typeface="Arial" pitchFamily="34" charset="0"/>
              <a:cs typeface="Arial" pitchFamily="34" charset="0"/>
            </a:endParaRPr>
          </a:p>
        </p:txBody>
      </p:sp>
      <p:sp>
        <p:nvSpPr>
          <p:cNvPr id="123907"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fontAlgn="base">
              <a:spcBef>
                <a:spcPct val="0"/>
              </a:spcBef>
              <a:spcAft>
                <a:spcPct val="0"/>
              </a:spcAft>
            </a:pPr>
            <a:fld id="{089011E7-E6B9-48D3-8FF6-9B80472D5FA0}" type="slidenum">
              <a:rPr lang="en-GB" sz="1200" smtClean="0">
                <a:solidFill>
                  <a:srgbClr val="000000"/>
                </a:solidFill>
                <a:cs typeface="Arial" pitchFamily="34" charset="0"/>
              </a:rPr>
              <a:pPr algn="r" fontAlgn="base">
                <a:spcBef>
                  <a:spcPct val="0"/>
                </a:spcBef>
                <a:spcAft>
                  <a:spcPct val="0"/>
                </a:spcAft>
              </a:pPr>
              <a:t>11</a:t>
            </a:fld>
            <a:endParaRPr lang="en-GB" sz="1200" smtClean="0">
              <a:solidFill>
                <a:srgbClr val="000000"/>
              </a:solidFill>
              <a:cs typeface="Arial" pitchFamily="34" charset="0"/>
            </a:endParaRPr>
          </a:p>
        </p:txBody>
      </p:sp>
      <p:sp>
        <p:nvSpPr>
          <p:cNvPr id="1239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latin typeface="Arial" pitchFamily="34" charset="0"/>
                <a:cs typeface="Arial" pitchFamily="34" charset="0"/>
              </a:rPr>
              <a:t>2</a:t>
            </a:r>
            <a:r>
              <a:rPr lang="en-GB" smtClean="0">
                <a:latin typeface="Arial" pitchFamily="34" charset="0"/>
                <a:cs typeface="Arial" pitchFamily="34" charset="0"/>
              </a:rPr>
              <a:t>)Chemotherapy combinations have failed to substantially improve median OS beyond 8–10 months. new strategies are needed to overcome this therapeutic plateau</a:t>
            </a:r>
            <a:endParaRPr lang="it-IT"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924117" y="682913"/>
            <a:ext cx="5009767" cy="3430645"/>
          </a:xfrm>
          <a:noFill/>
          <a:ln>
            <a:solidFill>
              <a:srgbClr val="000000"/>
            </a:solidFill>
            <a:miter lim="800000"/>
            <a:headEnd/>
            <a:tailEnd/>
          </a:ln>
        </p:spPr>
      </p:sp>
      <p:sp>
        <p:nvSpPr>
          <p:cNvPr id="135171" name="Rectangle 3"/>
          <p:cNvSpPr>
            <a:spLocks noGrp="1" noChangeArrowheads="1"/>
          </p:cNvSpPr>
          <p:nvPr>
            <p:ph type="body" idx="1"/>
          </p:nvPr>
        </p:nvSpPr>
        <p:spPr bwMode="auto">
          <a:xfrm>
            <a:off x="912906" y="4343144"/>
            <a:ext cx="5032190" cy="4117944"/>
          </a:xfrm>
          <a:noFill/>
        </p:spPr>
        <p:txBody>
          <a:bodyPr wrap="square" lIns="95558" tIns="47779" rIns="95558" bIns="47779" numCol="1" anchor="t" anchorCtr="0" compatLnSpc="1">
            <a:prstTxWarp prst="textNoShape">
              <a:avLst/>
            </a:prstTxWarp>
          </a:bodyPr>
          <a:lstStyle/>
          <a:p>
            <a:pPr marL="228600" indent="-228600" eaLnBrk="1" hangingPunct="1">
              <a:spcBef>
                <a:spcPct val="0"/>
              </a:spcBef>
            </a:pPr>
            <a:endParaRPr lang="en-US" smtClean="0">
              <a:latin typeface="Arial" pitchFamily="34" charset="0"/>
              <a:cs typeface="Arial" pitchFamily="34" charset="0"/>
            </a:endParaRPr>
          </a:p>
          <a:p>
            <a:pPr marL="228600" indent="-228600" eaLnBrk="1" hangingPunct="1">
              <a:spcBef>
                <a:spcPct val="0"/>
              </a:spcBef>
            </a:pPr>
            <a:r>
              <a:rPr lang="en-US" b="1" smtClean="0">
                <a:latin typeface="Arial" pitchFamily="34" charset="0"/>
                <a:cs typeface="Arial" pitchFamily="34" charset="0"/>
              </a:rPr>
              <a:t>References</a:t>
            </a:r>
          </a:p>
          <a:p>
            <a:pPr marL="228600" indent="-228600" eaLnBrk="1" hangingPunct="1">
              <a:spcBef>
                <a:spcPct val="0"/>
              </a:spcBef>
              <a:buFontTx/>
              <a:buAutoNum type="arabicPeriod"/>
            </a:pPr>
            <a:r>
              <a:rPr lang="en-US" smtClean="0">
                <a:latin typeface="Arial" pitchFamily="34" charset="0"/>
                <a:cs typeface="Arial" pitchFamily="34" charset="0"/>
              </a:rPr>
              <a:t>Arteaga C. </a:t>
            </a:r>
            <a:r>
              <a:rPr lang="en-US" i="1" smtClean="0">
                <a:latin typeface="Arial" pitchFamily="34" charset="0"/>
                <a:cs typeface="Arial" pitchFamily="34" charset="0"/>
              </a:rPr>
              <a:t>Cancer Cell</a:t>
            </a:r>
            <a:r>
              <a:rPr lang="en-US" smtClean="0">
                <a:latin typeface="Arial" pitchFamily="34" charset="0"/>
                <a:cs typeface="Arial" pitchFamily="34" charset="0"/>
              </a:rPr>
              <a:t> 2006; 9: 421-423.</a:t>
            </a:r>
          </a:p>
          <a:p>
            <a:pPr marL="228600" indent="-228600" eaLnBrk="1" hangingPunct="1">
              <a:spcBef>
                <a:spcPct val="0"/>
              </a:spcBef>
              <a:buFontTx/>
              <a:buAutoNum type="arabicPeriod"/>
            </a:pPr>
            <a:r>
              <a:rPr lang="en-US" smtClean="0">
                <a:latin typeface="Arial" pitchFamily="34" charset="0"/>
                <a:cs typeface="Arial" pitchFamily="34" charset="0"/>
              </a:rPr>
              <a:t>Gazdar AF et al. </a:t>
            </a:r>
            <a:r>
              <a:rPr lang="en-US" i="1" smtClean="0">
                <a:latin typeface="Arial" pitchFamily="34" charset="0"/>
                <a:cs typeface="Arial" pitchFamily="34" charset="0"/>
              </a:rPr>
              <a:t>Trends Mol Med</a:t>
            </a:r>
            <a:r>
              <a:rPr lang="en-US" smtClean="0">
                <a:latin typeface="Arial" pitchFamily="34" charset="0"/>
                <a:cs typeface="Arial" pitchFamily="34" charset="0"/>
              </a:rPr>
              <a:t> 2004; 10: 481-486.</a:t>
            </a:r>
          </a:p>
          <a:p>
            <a:pPr marL="228600" indent="-228600" eaLnBrk="1" hangingPunct="1">
              <a:spcBef>
                <a:spcPct val="0"/>
              </a:spcBef>
              <a:buFontTx/>
              <a:buAutoNum type="arabicPeriod"/>
            </a:pPr>
            <a:r>
              <a:rPr lang="en-US" smtClean="0">
                <a:latin typeface="Arial" pitchFamily="34" charset="0"/>
                <a:cs typeface="Arial" pitchFamily="34" charset="0"/>
              </a:rPr>
              <a:t>Hendricks BS et al. </a:t>
            </a:r>
            <a:r>
              <a:rPr lang="en-US" i="1" smtClean="0">
                <a:latin typeface="Arial" pitchFamily="34" charset="0"/>
                <a:cs typeface="Arial" pitchFamily="34" charset="0"/>
              </a:rPr>
              <a:t>Systems Biology</a:t>
            </a:r>
            <a:r>
              <a:rPr lang="en-US" smtClean="0">
                <a:latin typeface="Arial" pitchFamily="34" charset="0"/>
                <a:cs typeface="Arial" pitchFamily="34" charset="0"/>
              </a:rPr>
              <a:t> 2006; 153: 457-466.</a:t>
            </a:r>
          </a:p>
          <a:p>
            <a:pPr marL="228600" indent="-228600" eaLnBrk="1" hangingPunct="1">
              <a:spcBef>
                <a:spcPct val="0"/>
              </a:spcBef>
              <a:buFontTx/>
              <a:buAutoNum type="arabicPeriod"/>
            </a:pPr>
            <a:r>
              <a:rPr lang="en-US" smtClean="0">
                <a:latin typeface="Arial" pitchFamily="34" charset="0"/>
                <a:cs typeface="Arial" pitchFamily="34" charset="0"/>
              </a:rPr>
              <a:t>Sordella R et al. </a:t>
            </a:r>
            <a:r>
              <a:rPr lang="en-US" i="1" smtClean="0">
                <a:latin typeface="Arial" pitchFamily="34" charset="0"/>
                <a:cs typeface="Arial" pitchFamily="34" charset="0"/>
              </a:rPr>
              <a:t>Science</a:t>
            </a:r>
            <a:r>
              <a:rPr lang="en-US" smtClean="0">
                <a:latin typeface="Arial" pitchFamily="34" charset="0"/>
                <a:cs typeface="Arial" pitchFamily="34" charset="0"/>
              </a:rPr>
              <a:t> 2004; 305: 1163-1167.</a:t>
            </a:r>
          </a:p>
        </p:txBody>
      </p:sp>
      <p:sp>
        <p:nvSpPr>
          <p:cNvPr id="135172" name="Slide Number Placeholder 3"/>
          <p:cNvSpPr txBox="1">
            <a:spLocks noGrp="1"/>
          </p:cNvSpPr>
          <p:nvPr/>
        </p:nvSpPr>
        <p:spPr bwMode="auto">
          <a:xfrm>
            <a:off x="3887055" y="8686288"/>
            <a:ext cx="2970945" cy="457712"/>
          </a:xfrm>
          <a:prstGeom prst="rect">
            <a:avLst/>
          </a:prstGeom>
          <a:noFill/>
          <a:ln w="25400">
            <a:noFill/>
            <a:miter lim="800000"/>
            <a:headEnd type="none" w="sm" len="sm"/>
            <a:tailEnd type="none" w="sm" len="sm"/>
          </a:ln>
        </p:spPr>
        <p:txBody>
          <a:bodyPr lIns="92234" tIns="46117" rIns="92234" bIns="46117" anchor="b"/>
          <a:lstStyle/>
          <a:p>
            <a:pPr algn="r" defTabSz="920750" eaLnBrk="0" fontAlgn="base" hangingPunct="0">
              <a:spcBef>
                <a:spcPct val="0"/>
              </a:spcBef>
              <a:spcAft>
                <a:spcPct val="0"/>
              </a:spcAft>
            </a:pPr>
            <a:fld id="{F14434FE-D4F7-464E-9448-68A4B3F35DBD}" type="slidenum">
              <a:rPr lang="ja-JP" altLang="en-US" sz="1200" smtClean="0">
                <a:solidFill>
                  <a:srgbClr val="000000"/>
                </a:solidFill>
                <a:latin typeface="Times New Roman" pitchFamily="18" charset="0"/>
                <a:cs typeface="Arial" pitchFamily="34" charset="0"/>
              </a:rPr>
              <a:pPr algn="r" defTabSz="920750" eaLnBrk="0" fontAlgn="base" hangingPunct="0">
                <a:spcBef>
                  <a:spcPct val="0"/>
                </a:spcBef>
                <a:spcAft>
                  <a:spcPct val="0"/>
                </a:spcAft>
              </a:pPr>
              <a:t>14</a:t>
            </a:fld>
            <a:endParaRPr lang="en-US" altLang="ja-JP" sz="1200" smtClean="0">
              <a:solidFill>
                <a:srgbClr val="000000"/>
              </a:solidFill>
              <a:latin typeface="Times New Roman" pitchFamily="18"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7055" y="8686288"/>
            <a:ext cx="2970945" cy="457712"/>
          </a:xfrm>
          <a:prstGeom prst="rect">
            <a:avLst/>
          </a:prstGeom>
          <a:noFill/>
          <a:ln w="25400">
            <a:noFill/>
            <a:miter lim="800000"/>
            <a:headEnd type="none" w="sm" len="sm"/>
            <a:tailEnd type="none" w="sm" len="sm"/>
          </a:ln>
        </p:spPr>
        <p:txBody>
          <a:bodyPr lIns="92234" tIns="46117" rIns="92234" bIns="46117" anchor="b"/>
          <a:lstStyle/>
          <a:p>
            <a:pPr algn="r" defTabSz="920750" eaLnBrk="0" fontAlgn="base" hangingPunct="0">
              <a:spcBef>
                <a:spcPct val="0"/>
              </a:spcBef>
              <a:spcAft>
                <a:spcPct val="0"/>
              </a:spcAft>
            </a:pPr>
            <a:fld id="{1A34F8FF-6AEB-4E6B-99A0-84BD2D2B8341}" type="slidenum">
              <a:rPr lang="en-GB" sz="1200" smtClean="0">
                <a:solidFill>
                  <a:srgbClr val="000000"/>
                </a:solidFill>
                <a:latin typeface="Times New Roman" pitchFamily="18" charset="0"/>
                <a:cs typeface="Arial" pitchFamily="34" charset="0"/>
              </a:rPr>
              <a:pPr algn="r" defTabSz="920750" eaLnBrk="0" fontAlgn="base" hangingPunct="0">
                <a:spcBef>
                  <a:spcPct val="0"/>
                </a:spcBef>
                <a:spcAft>
                  <a:spcPct val="0"/>
                </a:spcAft>
              </a:pPr>
              <a:t>15</a:t>
            </a:fld>
            <a:endParaRPr lang="en-GB" sz="1200" smtClean="0">
              <a:solidFill>
                <a:srgbClr val="000000"/>
              </a:solidFill>
              <a:latin typeface="Times New Roman" pitchFamily="18" charset="0"/>
              <a:cs typeface="Arial" pitchFamily="34" charset="0"/>
            </a:endParaRPr>
          </a:p>
        </p:txBody>
      </p:sp>
      <p:sp>
        <p:nvSpPr>
          <p:cNvPr id="136195" name="Rectangle 2"/>
          <p:cNvSpPr>
            <a:spLocks noGrp="1" noRot="1" noChangeAspect="1" noChangeArrowheads="1" noTextEdit="1"/>
          </p:cNvSpPr>
          <p:nvPr>
            <p:ph type="sldImg"/>
          </p:nvPr>
        </p:nvSpPr>
        <p:spPr bwMode="auto">
          <a:xfrm>
            <a:off x="928921" y="685837"/>
            <a:ext cx="5004963" cy="3427720"/>
          </a:xfrm>
          <a:noFill/>
          <a:ln>
            <a:solidFill>
              <a:srgbClr val="000000"/>
            </a:solidFill>
            <a:miter lim="800000"/>
            <a:headEnd/>
            <a:tailEnd/>
          </a:ln>
        </p:spPr>
      </p:sp>
      <p:sp>
        <p:nvSpPr>
          <p:cNvPr id="136196" name="Rectangle 3"/>
          <p:cNvSpPr>
            <a:spLocks noGrp="1" noChangeArrowheads="1"/>
          </p:cNvSpPr>
          <p:nvPr>
            <p:ph type="body" idx="1"/>
          </p:nvPr>
        </p:nvSpPr>
        <p:spPr bwMode="auto">
          <a:xfrm>
            <a:off x="912906" y="4341682"/>
            <a:ext cx="5032190" cy="4116481"/>
          </a:xfrm>
          <a:noFill/>
        </p:spPr>
        <p:txBody>
          <a:bodyPr wrap="square" lIns="95558" tIns="47779" rIns="95558" bIns="47779" numCol="1" anchor="t" anchorCtr="0" compatLnSpc="1">
            <a:prstTxWarp prst="textNoShape">
              <a:avLst/>
            </a:prstTxWarp>
          </a:bodyPr>
          <a:lstStyle/>
          <a:p>
            <a:pPr marL="228600" indent="-228600" eaLnBrk="1" hangingPunct="1"/>
            <a:endParaRPr lang="en-GB" b="1" u="sng" smtClean="0">
              <a:latin typeface="Arial" pitchFamily="34" charset="0"/>
              <a:cs typeface="Arial" pitchFamily="34" charset="0"/>
            </a:endParaRPr>
          </a:p>
          <a:p>
            <a:pPr marL="228600" indent="-228600" eaLnBrk="1" hangingPunct="1"/>
            <a:r>
              <a:rPr lang="en-GB" b="1" u="sng" smtClean="0">
                <a:latin typeface="Arial" pitchFamily="34" charset="0"/>
                <a:cs typeface="Arial" pitchFamily="34" charset="0"/>
              </a:rPr>
              <a:t>References</a:t>
            </a:r>
            <a:endParaRPr lang="en-GB" smtClean="0">
              <a:latin typeface="Arial" pitchFamily="34" charset="0"/>
              <a:cs typeface="Arial" pitchFamily="34" charset="0"/>
            </a:endParaRPr>
          </a:p>
          <a:p>
            <a:pPr marL="228600" indent="-228600" eaLnBrk="1" hangingPunct="1"/>
            <a:r>
              <a:rPr lang="en-GB" smtClean="0">
                <a:latin typeface="Arial" pitchFamily="34" charset="0"/>
                <a:cs typeface="Arial" pitchFamily="34" charset="0"/>
              </a:rPr>
              <a:t>Lynch TJ et al. NEJM 2004; 350: 2129-39.</a:t>
            </a:r>
          </a:p>
          <a:p>
            <a:pPr marL="228600" indent="-228600" eaLnBrk="1" hangingPunct="1"/>
            <a:r>
              <a:rPr lang="en-GB" smtClean="0">
                <a:latin typeface="Arial" pitchFamily="34" charset="0"/>
                <a:cs typeface="Arial" pitchFamily="34" charset="0"/>
              </a:rPr>
              <a:t>Paez JG et al. Science 2004; 304: 1497-500.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cs typeface="Arial" pitchFamily="34" charset="0"/>
              </a:rPr>
              <a:t>10/02/12</a:t>
            </a:r>
          </a:p>
        </p:txBody>
      </p:sp>
      <p:sp>
        <p:nvSpPr>
          <p:cNvPr id="13721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AB8483-2415-498E-AD1C-326D9B7FDACD}" type="slidenum">
              <a:rPr lang="en-US" smtClean="0">
                <a:solidFill>
                  <a:prstClr val="black"/>
                </a:solidFill>
                <a:latin typeface="Arial" pitchFamily="34" charset="0"/>
                <a:cs typeface="Arial" pitchFamily="34" charset="0"/>
              </a:rPr>
              <a:pPr/>
              <a:t>16</a:t>
            </a:fld>
            <a:endParaRPr lang="en-US" smtClean="0">
              <a:solidFill>
                <a:prstClr val="black"/>
              </a:solidFill>
              <a:latin typeface="Arial" pitchFamily="34" charset="0"/>
              <a:cs typeface="Arial" pitchFamily="34" charset="0"/>
            </a:endParaRPr>
          </a:p>
        </p:txBody>
      </p:sp>
      <p:sp>
        <p:nvSpPr>
          <p:cNvPr id="137220" name="Text Box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7221" name="Text Box 2"/>
          <p:cNvSpPr>
            <a:spLocks noGrp="1" noChangeArrowheads="1"/>
          </p:cNvSpPr>
          <p:nvPr>
            <p:ph type="body" idx="1"/>
          </p:nvPr>
        </p:nvSpPr>
        <p:spPr bwMode="auto">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latin typeface="Arial" pitchFamily="34" charset="0"/>
              </a:rPr>
              <a:t>And on the other site the “pie of adenocarcinoma” is more and more covered with new slices, leaving day  by day less undiscovered diseases, if you consider that in the trial that I discuss today the authors </a:t>
            </a:r>
            <a:r>
              <a:rPr lang="it-IT" smtClean="0">
                <a:latin typeface="Arial" pitchFamily="34" charset="0"/>
              </a:rPr>
              <a:t>detected a driver mutation in more than 50% of the evaluable DNA.</a:t>
            </a:r>
            <a:endParaRPr lang="en-US" i="1" smtClean="0">
              <a:latin typeface="Arial" pitchFamily="34" charset="0"/>
            </a:endParaRPr>
          </a:p>
          <a:p>
            <a:pPr eaLnBrk="1" hangingPunct="1">
              <a:spcBef>
                <a:spcPct val="0"/>
              </a:spcBef>
            </a:pPr>
            <a:r>
              <a:rPr lang="en-US" i="1" smtClean="0">
                <a:latin typeface="Arial" pitchFamily="34" charset="0"/>
              </a:rPr>
              <a:t>The Lung Cancer Mutation Consortium is one example of  oncogenic platform in lung cancer, evaluating 10 biomarkers in paraffin embedded tissue from 1000 pts with adenoca</a:t>
            </a:r>
          </a:p>
          <a:p>
            <a:pPr marL="0" lvl="1" eaLnBrk="1" hangingPunct="1">
              <a:spcBef>
                <a:spcPct val="0"/>
              </a:spcBef>
            </a:pPr>
            <a:r>
              <a:rPr lang="en-US" i="1" smtClean="0">
                <a:latin typeface="Arial" pitchFamily="34" charset="0"/>
              </a:rPr>
              <a:t>RETROSPECTIVE: </a:t>
            </a:r>
            <a:r>
              <a:rPr lang="en-GB" sz="1800" smtClean="0">
                <a:latin typeface="Arial" pitchFamily="34" charset="0"/>
              </a:rPr>
              <a:t>Incidence rates are influenced by sample size, screening methods and enrichment prior to pre-selection</a:t>
            </a:r>
          </a:p>
          <a:p>
            <a:pPr eaLnBrk="1" hangingPunct="1">
              <a:spcBef>
                <a:spcPct val="0"/>
              </a:spcBef>
            </a:pPr>
            <a:endParaRPr lang="en-US" i="1" smtClean="0">
              <a:latin typeface="Arial" pitchFamily="34" charset="0"/>
            </a:endParaRPr>
          </a:p>
          <a:p>
            <a:pPr eaLnBrk="1" hangingPunct="1">
              <a:spcBef>
                <a:spcPct val="0"/>
              </a:spcBef>
            </a:pPr>
            <a:endParaRPr lang="en-US" i="1" smtClean="0">
              <a:latin typeface="Arial" pitchFamily="34" charset="0"/>
            </a:endParaRPr>
          </a:p>
          <a:p>
            <a:pPr eaLnBrk="1" hangingPunct="1">
              <a:spcBef>
                <a:spcPct val="0"/>
              </a:spcBef>
            </a:pPr>
            <a:endParaRPr lang="en-US" i="1" smtClean="0">
              <a:latin typeface="Arial" pitchFamily="34" charset="0"/>
            </a:endParaRPr>
          </a:p>
          <a:p>
            <a:pPr eaLnBrk="1" hangingPunct="1">
              <a:spcBef>
                <a:spcPct val="0"/>
              </a:spcBef>
            </a:pPr>
            <a:endParaRPr lang="en-US" i="1" smtClean="0">
              <a:latin typeface="Arial" pitchFamily="34" charset="0"/>
            </a:endParaRPr>
          </a:p>
          <a:p>
            <a:pPr eaLnBrk="1" hangingPunct="1">
              <a:spcBef>
                <a:spcPct val="0"/>
              </a:spcBef>
            </a:pPr>
            <a:endParaRPr lang="en-US" i="1" smtClean="0">
              <a:latin typeface="Arial" pitchFamily="34" charset="0"/>
            </a:endParaRPr>
          </a:p>
          <a:p>
            <a:pPr eaLnBrk="1" hangingPunct="1">
              <a:spcBef>
                <a:spcPct val="0"/>
              </a:spcBef>
            </a:pPr>
            <a:endParaRPr lang="en-US" i="1" smtClean="0">
              <a:latin typeface="Arial" pitchFamily="34" charset="0"/>
            </a:endParaRPr>
          </a:p>
          <a:p>
            <a:pPr eaLnBrk="1" hangingPunct="1">
              <a:spcBef>
                <a:spcPct val="0"/>
              </a:spcBef>
            </a:pPr>
            <a:r>
              <a:rPr lang="en-US" i="1" smtClean="0">
                <a:latin typeface="Arial" pitchFamily="34" charset="0"/>
              </a:rPr>
              <a:t>CLIA, Clinical Laboratory Improvement Amendments; EGFR, epidermal growth factor receptor.</a:t>
            </a:r>
          </a:p>
          <a:p>
            <a:pPr eaLnBrk="1" hangingPunct="1">
              <a:spcBef>
                <a:spcPct val="0"/>
              </a:spcBef>
            </a:pPr>
            <a:endParaRPr lang="en-US" i="1" smtClean="0">
              <a:latin typeface="Arial" pitchFamily="34" charset="0"/>
            </a:endParaRPr>
          </a:p>
          <a:p>
            <a:pPr eaLnBrk="1" hangingPunct="1">
              <a:spcBef>
                <a:spcPct val="0"/>
              </a:spcBef>
            </a:pPr>
            <a:r>
              <a:rPr lang="en-US" b="1" smtClean="0">
                <a:latin typeface="Arial" pitchFamily="34" charset="0"/>
              </a:rPr>
              <a:t>For more information, please go online to: http://www.clinicaloptions.com/Oncology/Conference%20Coverage/Clin%20Onc%20June%202011/Tracks/Thoracic/Capsules/CRA7506.aspx</a:t>
            </a:r>
            <a:endParaRPr lang="en-US" i="1" smtClean="0">
              <a:latin typeface="Arial" pitchFamily="34" charset="0"/>
            </a:endParaRP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D951A4-759F-4FA6-9DBF-6312A2124D54}" type="slidenum">
              <a:rPr lang="en-US" smtClean="0">
                <a:solidFill>
                  <a:srgbClr val="000000"/>
                </a:solidFill>
                <a:latin typeface="Arial" pitchFamily="34" charset="0"/>
                <a:cs typeface="Arial" pitchFamily="34" charset="0"/>
              </a:rPr>
              <a:pPr/>
              <a:t>17</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E08EBC-41E7-4FC7-A126-64CC3A7E9A36}" type="slidenum">
              <a:rPr lang="en-US" altLang="ko-KR" smtClean="0">
                <a:solidFill>
                  <a:srgbClr val="000000"/>
                </a:solidFill>
                <a:latin typeface="Arial" pitchFamily="34" charset="0"/>
                <a:ea typeface="Gulim" pitchFamily="34" charset="-127"/>
                <a:cs typeface="Arial" pitchFamily="34" charset="0"/>
              </a:rPr>
              <a:pPr/>
              <a:t>18</a:t>
            </a:fld>
            <a:endParaRPr lang="en-US" altLang="ko-KR" smtClean="0">
              <a:solidFill>
                <a:srgbClr val="000000"/>
              </a:solidFill>
              <a:latin typeface="Arial" pitchFamily="34" charset="0"/>
              <a:ea typeface="Gulim" pitchFamily="34" charset="-127"/>
              <a:cs typeface="Arial" pitchFamily="34" charset="0"/>
            </a:endParaRPr>
          </a:p>
        </p:txBody>
      </p:sp>
      <p:sp>
        <p:nvSpPr>
          <p:cNvPr id="141315" name="Rectangle 7"/>
          <p:cNvSpPr txBox="1">
            <a:spLocks noGrp="1" noChangeArrowheads="1"/>
          </p:cNvSpPr>
          <p:nvPr/>
        </p:nvSpPr>
        <p:spPr bwMode="auto">
          <a:xfrm>
            <a:off x="3885453" y="8684826"/>
            <a:ext cx="2970946" cy="457711"/>
          </a:xfrm>
          <a:prstGeom prst="rect">
            <a:avLst/>
          </a:prstGeom>
          <a:noFill/>
          <a:ln w="9525">
            <a:noFill/>
            <a:miter lim="800000"/>
            <a:headEnd/>
            <a:tailEnd/>
          </a:ln>
        </p:spPr>
        <p:txBody>
          <a:bodyPr lIns="90679" tIns="45339" rIns="90679" bIns="45339" anchor="b"/>
          <a:lstStyle/>
          <a:p>
            <a:pPr algn="r" defTabSz="904875" fontAlgn="base">
              <a:spcBef>
                <a:spcPct val="0"/>
              </a:spcBef>
              <a:spcAft>
                <a:spcPct val="0"/>
              </a:spcAft>
            </a:pPr>
            <a:fld id="{FAAC2C60-7249-485B-9751-CBF08C2DC41E}" type="slidenum">
              <a:rPr lang="en-US" altLang="ko-KR" sz="1200" smtClean="0">
                <a:solidFill>
                  <a:srgbClr val="000000"/>
                </a:solidFill>
                <a:latin typeface="Arial" pitchFamily="34" charset="0"/>
                <a:ea typeface="Gulim" pitchFamily="34" charset="-127"/>
                <a:cs typeface="Arial" pitchFamily="34" charset="0"/>
              </a:rPr>
              <a:pPr algn="r" defTabSz="904875" fontAlgn="base">
                <a:spcBef>
                  <a:spcPct val="0"/>
                </a:spcBef>
                <a:spcAft>
                  <a:spcPct val="0"/>
                </a:spcAft>
              </a:pPr>
              <a:t>18</a:t>
            </a:fld>
            <a:endParaRPr lang="en-US" altLang="ko-KR" sz="1200" smtClean="0">
              <a:solidFill>
                <a:srgbClr val="000000"/>
              </a:solidFill>
              <a:latin typeface="Arial" pitchFamily="34" charset="0"/>
              <a:ea typeface="Gulim" pitchFamily="34" charset="-127"/>
              <a:cs typeface="Arial" pitchFamily="34" charset="0"/>
            </a:endParaRPr>
          </a:p>
        </p:txBody>
      </p:sp>
      <p:sp>
        <p:nvSpPr>
          <p:cNvPr id="141316" name="Rectangle 2"/>
          <p:cNvSpPr>
            <a:spLocks noGrp="1" noRot="1" noChangeAspect="1" noChangeArrowheads="1" noTextEdit="1"/>
          </p:cNvSpPr>
          <p:nvPr>
            <p:ph type="sldImg"/>
          </p:nvPr>
        </p:nvSpPr>
        <p:spPr bwMode="auto">
          <a:xfrm>
            <a:off x="925719" y="684375"/>
            <a:ext cx="5008166" cy="3430645"/>
          </a:xfrm>
          <a:noFill/>
          <a:ln>
            <a:solidFill>
              <a:srgbClr val="000000"/>
            </a:solidFill>
            <a:miter lim="800000"/>
            <a:headEnd/>
            <a:tailEnd/>
          </a:ln>
        </p:spPr>
      </p:sp>
      <p:sp>
        <p:nvSpPr>
          <p:cNvPr id="141317" name="Rectangle 3"/>
          <p:cNvSpPr>
            <a:spLocks noGrp="1" noChangeArrowheads="1"/>
          </p:cNvSpPr>
          <p:nvPr>
            <p:ph type="body" idx="1"/>
          </p:nvPr>
        </p:nvSpPr>
        <p:spPr bwMode="auto">
          <a:xfrm>
            <a:off x="685480" y="4343144"/>
            <a:ext cx="5487041" cy="4116482"/>
          </a:xfrm>
          <a:noFill/>
        </p:spPr>
        <p:txBody>
          <a:bodyPr wrap="square" lIns="90679" tIns="45339" rIns="90679" bIns="45339" numCol="1" anchor="t" anchorCtr="0" compatLnSpc="1">
            <a:prstTxWarp prst="textNoShape">
              <a:avLst/>
            </a:prstTxWarp>
          </a:bodyPr>
          <a:lstStyle/>
          <a:p>
            <a:pPr eaLnBrk="1" hangingPunct="1">
              <a:spcBef>
                <a:spcPct val="0"/>
              </a:spcBef>
            </a:pPr>
            <a:endParaRPr lang="en-US" altLang="ko-KR" smtClean="0">
              <a:latin typeface="Arial" pitchFamily="34" charset="0"/>
              <a:ea typeface="Gulim"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Global Lung Council</a:t>
            </a:r>
          </a:p>
          <a:p>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5B0B40-14FB-471A-8329-BCAC09651266}" type="slidenum">
              <a:rPr lang="en-US" smtClean="0">
                <a:solidFill>
                  <a:srgbClr val="000000"/>
                </a:solidFill>
                <a:latin typeface="Arial" pitchFamily="34" charset="0"/>
                <a:cs typeface="Arial" pitchFamily="34" charset="0"/>
              </a:rPr>
              <a:pPr/>
              <a:t>21</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3925"/>
            <a:fld id="{E6D91D30-3EF2-493D-BA6D-49BF57F5F506}" type="slidenum">
              <a:rPr lang="en-US" smtClean="0">
                <a:solidFill>
                  <a:srgbClr val="000000"/>
                </a:solidFill>
                <a:latin typeface="Arial" pitchFamily="34" charset="0"/>
                <a:ea typeface="ＭＳ Ｐゴシック" pitchFamily="34" charset="-128"/>
                <a:cs typeface="Arial" pitchFamily="34" charset="0"/>
              </a:rPr>
              <a:pPr defTabSz="923925"/>
              <a:t>22</a:t>
            </a:fld>
            <a:endParaRPr lang="en-US" smtClean="0">
              <a:solidFill>
                <a:srgbClr val="000000"/>
              </a:solidFill>
              <a:latin typeface="Arial" pitchFamily="34" charset="0"/>
              <a:ea typeface="ＭＳ Ｐゴシック" pitchFamily="34" charset="-128"/>
              <a:cs typeface="Arial" pitchFamily="34"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620F6C-3236-4711-8CBD-EEED6779C9D3}" type="slidenum">
              <a:rPr lang="it-IT">
                <a:solidFill>
                  <a:srgbClr val="000000"/>
                </a:solidFill>
              </a:rPr>
              <a:pPr>
                <a:defRPr/>
              </a:pPr>
              <a:t>‹N›</a:t>
            </a:fld>
            <a:endParaRPr lang="it-IT">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9BCDDE-D15A-4981-B5A5-07247F7BF208}" type="slidenum">
              <a:rPr lang="en-GB"/>
              <a:pPr>
                <a:defRPr/>
              </a:pPr>
              <a:t>‹N›</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F3AFCF7-FDD1-4756-AD2D-A6306B2E99D0}"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0B2E5C51-F850-4729-9061-ED462AD2723E}" type="slidenum">
              <a:rPr lang="en-GB"/>
              <a:pPr>
                <a:defRPr/>
              </a:pPr>
              <a:t>‹N›</a:t>
            </a:fld>
            <a:endParaRPr lang="en-GB"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buSzTx/>
              <a:tabLst>
                <a:tab pos="723900" algn="l"/>
                <a:tab pos="1447800" algn="l"/>
              </a:tabLst>
              <a:defRPr>
                <a:latin typeface="Times New Roman" charset="0"/>
                <a:cs typeface="Lucida Sans Unicode" charset="0"/>
              </a:defRPr>
            </a:lvl1pPr>
          </a:lstStyle>
          <a:p>
            <a:pPr>
              <a:defRPr/>
            </a:pPr>
            <a:fld id="{4CA46B44-BF8D-4A3E-8CBC-D2BF0902680A}"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87624" y="274638"/>
            <a:ext cx="7499176" cy="1143000"/>
          </a:xfrm>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ea typeface="ヒラギノ角ゴ ProN W3" pitchFamily="-106" charset="-128"/>
              </a:defRPr>
            </a:lvl1pPr>
          </a:lstStyle>
          <a:p>
            <a:pPr>
              <a:defRPr/>
            </a:pPr>
            <a:fld id="{5392C347-6939-4995-B21E-EFF2BC8F0880}" type="datetimeFigureOut">
              <a:rPr lang="it-IT"/>
              <a:pPr>
                <a:defRPr/>
              </a:pPr>
              <a:t>11/05/2013</a:t>
            </a:fld>
            <a:endParaRPr lang="it-IT"/>
          </a:p>
        </p:txBody>
      </p:sp>
      <p:sp>
        <p:nvSpPr>
          <p:cNvPr id="4" name="Segnaposto piè di pagina 4"/>
          <p:cNvSpPr>
            <a:spLocks noGrp="1"/>
          </p:cNvSpPr>
          <p:nvPr>
            <p:ph type="ftr" sz="quarter" idx="11"/>
          </p:nvPr>
        </p:nvSpPr>
        <p:spPr/>
        <p:txBody>
          <a:bodyPr/>
          <a:lstStyle>
            <a:lvl1pPr>
              <a:defRPr>
                <a:ea typeface="ヒラギノ角ゴ ProN W3" pitchFamily="-106" charset="-128"/>
              </a:defRPr>
            </a:lvl1pPr>
          </a:lstStyle>
          <a:p>
            <a:pPr>
              <a:defRPr/>
            </a:pPr>
            <a:endParaRPr lang="it-IT"/>
          </a:p>
        </p:txBody>
      </p:sp>
      <p:sp>
        <p:nvSpPr>
          <p:cNvPr id="5" name="Segnaposto numero diapositiva 5"/>
          <p:cNvSpPr>
            <a:spLocks noGrp="1"/>
          </p:cNvSpPr>
          <p:nvPr>
            <p:ph type="sldNum" sz="quarter" idx="12"/>
          </p:nvPr>
        </p:nvSpPr>
        <p:spPr/>
        <p:txBody>
          <a:bodyPr/>
          <a:lstStyle>
            <a:lvl1pPr>
              <a:defRPr>
                <a:ea typeface="ヒラギノ角ゴ ProN W3" pitchFamily="-106" charset="-128"/>
              </a:defRPr>
            </a:lvl1pPr>
          </a:lstStyle>
          <a:p>
            <a:pPr>
              <a:defRPr/>
            </a:pPr>
            <a:fld id="{4AB565A7-E85E-48E7-B68A-462F877540C6}"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8A96127-6686-4F83-9FE4-A56EBAE2F8B7}" type="datetimeFigureOut">
              <a:rPr lang="it-IT"/>
              <a:pPr>
                <a:defRPr/>
              </a:pPr>
              <a:t>11/05/2013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6DBBC8F-D31D-4EE2-9179-930AD128E19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lgn="ctr">
              <a:defRPr>
                <a:latin typeface="Arial" charset="0"/>
                <a:cs typeface="Arial" charset="0"/>
              </a:defRPr>
            </a:lvl1pPr>
          </a:lstStyle>
          <a:p>
            <a:pPr>
              <a:defRPr/>
            </a:pPr>
            <a:endParaRPr lang="it-IT"/>
          </a:p>
        </p:txBody>
      </p:sp>
      <p:sp>
        <p:nvSpPr>
          <p:cNvPr id="3" name="Segnaposto piè di pagina 2"/>
          <p:cNvSpPr>
            <a:spLocks noGrp="1"/>
          </p:cNvSpPr>
          <p:nvPr>
            <p:ph type="ftr" sz="quarter" idx="11"/>
          </p:nvPr>
        </p:nvSpPr>
        <p:spPr/>
        <p:txBody>
          <a:bodyPr/>
          <a:lstStyle>
            <a:lvl1pPr>
              <a:defRPr>
                <a:latin typeface="Arial" charset="0"/>
                <a:cs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atin typeface="Arial" charset="0"/>
                <a:cs typeface="Arial" charset="0"/>
              </a:defRPr>
            </a:lvl1pPr>
          </a:lstStyle>
          <a:p>
            <a:pPr>
              <a:defRPr/>
            </a:pPr>
            <a:fld id="{96FF9B13-68B4-442C-A25D-C6EDCFC35D9C}"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b="0"/>
            </a:lvl1pPr>
          </a:lstStyle>
          <a:p>
            <a:pPr>
              <a:defRPr/>
            </a:pPr>
            <a:fld id="{875EB601-5FD8-4536-886E-ABB35438FC21}" type="datetimeFigureOut">
              <a:rPr lang="en-GB"/>
              <a:pPr>
                <a:defRPr/>
              </a:pPr>
              <a:t>11/05/2013</a:t>
            </a:fld>
            <a:endParaRPr lang="en-GB" dirty="0"/>
          </a:p>
        </p:txBody>
      </p:sp>
      <p:sp>
        <p:nvSpPr>
          <p:cNvPr id="4" name="Rectangle 5"/>
          <p:cNvSpPr>
            <a:spLocks noGrp="1" noChangeArrowheads="1"/>
          </p:cNvSpPr>
          <p:nvPr>
            <p:ph type="ftr" sz="quarter" idx="11"/>
          </p:nvPr>
        </p:nvSpPr>
        <p:spPr/>
        <p:txBody>
          <a:bodyPr/>
          <a:lstStyle>
            <a:lvl1pPr>
              <a:defRPr b="0"/>
            </a:lvl1pPr>
          </a:lstStyle>
          <a:p>
            <a:pPr>
              <a:defRPr/>
            </a:pPr>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5B1778B7-C4B6-443E-A2D0-81685CE2854E}"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46478011-A08F-43A4-BD21-FBCBB360CFA2}"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5B1778B7-C4B6-443E-A2D0-81685CE2854E}"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87624" y="274638"/>
            <a:ext cx="7499176" cy="1143000"/>
          </a:xfrm>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76106BD-35B8-46AC-AAE2-D22598402717}" type="datetimeFigureOut">
              <a:rPr lang="it-IT">
                <a:solidFill>
                  <a:prstClr val="black">
                    <a:tint val="75000"/>
                  </a:prstClr>
                </a:solidFill>
              </a:rPr>
              <a:pPr>
                <a:defRPr/>
              </a:pPr>
              <a:t>11/05/2013</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EAFB26-0BD6-4DBE-884A-E66E9002864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01D0EF-72E8-4EDA-BC16-45F7ADE7EB6B}" type="slidenum">
              <a:rPr lang="it-IT">
                <a:solidFill>
                  <a:srgbClr val="000000"/>
                </a:solidFill>
              </a:rPr>
              <a:pPr>
                <a:defRPr/>
              </a:pPr>
              <a:t>‹N›</a:t>
            </a:fld>
            <a:endParaRPr lang="it-IT">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01D0EF-72E8-4EDA-BC16-45F7ADE7EB6B}" type="slidenum">
              <a:rPr lang="it-IT">
                <a:solidFill>
                  <a:srgbClr val="000000"/>
                </a:solidFill>
              </a:rPr>
              <a:pPr>
                <a:defRPr/>
              </a:pPr>
              <a:t>‹N›</a:t>
            </a:fld>
            <a:endParaRPr lang="it-IT">
              <a:solidFill>
                <a:srgbClr val="000000"/>
              </a:solidFill>
            </a:endParaRP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BA3EFA6-9D79-403D-8AA6-E14F14ED4F8E}" type="slidenum">
              <a:rPr lang="it-IT">
                <a:solidFill>
                  <a:srgbClr val="000000"/>
                </a:solidFill>
              </a:rPr>
              <a:pPr>
                <a:defRPr/>
              </a:pPr>
              <a:t>‹N›</a:t>
            </a:fld>
            <a:endParaRPr lang="it-IT">
              <a:solidFill>
                <a:srgbClr val="000000"/>
              </a:solidFill>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11/05/2013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ea typeface="+mn-ea"/>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mn-cs"/>
              </a:defRPr>
            </a:lvl1pPr>
          </a:lstStyle>
          <a:p>
            <a:pPr fontAlgn="base">
              <a:spcBef>
                <a:spcPct val="0"/>
              </a:spcBef>
              <a:spcAft>
                <a:spcPct val="0"/>
              </a:spcAft>
              <a:defRPr/>
            </a:pPr>
            <a:fld id="{24F4CD29-A80D-456C-BDBF-A941B28C3AE1}" type="slidenum">
              <a:rPr lang="it-IT"/>
              <a:pPr fontAlgn="base">
                <a:spcBef>
                  <a:spcPct val="0"/>
                </a:spcBef>
                <a:spcAft>
                  <a:spcPct val="0"/>
                </a:spcAft>
                <a:defRPr/>
              </a:pPr>
              <a:t>‹N›</a:t>
            </a:fld>
            <a:endParaRPr lang="it-IT"/>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rgbClr val="000048"/>
            </a:gs>
            <a:gs pos="100000">
              <a:srgbClr val="000066"/>
            </a:gs>
          </a:gsLst>
          <a:lin ang="2700000" scaled="1"/>
        </a:gra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292100" y="1309688"/>
            <a:ext cx="8529638" cy="53594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0226" name="Rectangle 2"/>
          <p:cNvSpPr>
            <a:spLocks noGrp="1" noChangeArrowheads="1"/>
          </p:cNvSpPr>
          <p:nvPr>
            <p:ph type="title"/>
          </p:nvPr>
        </p:nvSpPr>
        <p:spPr bwMode="auto">
          <a:xfrm>
            <a:off x="292100" y="188913"/>
            <a:ext cx="8529638" cy="968375"/>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p>
            <a:pPr lvl="0"/>
            <a:r>
              <a:rPr lang="en-GB" smtClean="0"/>
              <a:t>Click to edit Master title style</a:t>
            </a:r>
          </a:p>
        </p:txBody>
      </p:sp>
      <p:sp>
        <p:nvSpPr>
          <p:cNvPr id="26628" name="Rectangle 4"/>
          <p:cNvSpPr>
            <a:spLocks noGrp="1" noChangeArrowheads="1"/>
          </p:cNvSpPr>
          <p:nvPr>
            <p:ph type="dt" sz="half" idx="2"/>
          </p:nvPr>
        </p:nvSpPr>
        <p:spPr bwMode="auto">
          <a:xfrm>
            <a:off x="314325" y="6224588"/>
            <a:ext cx="213360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b="1">
                <a:solidFill>
                  <a:srgbClr val="FFFFFF"/>
                </a:solidFill>
                <a:latin typeface="Arial" pitchFamily="34" charset="0"/>
                <a:cs typeface="+mn-cs"/>
              </a:defRPr>
            </a:lvl1pPr>
          </a:lstStyle>
          <a:p>
            <a:pPr fontAlgn="base">
              <a:spcBef>
                <a:spcPct val="0"/>
              </a:spcBef>
              <a:spcAft>
                <a:spcPct val="0"/>
              </a:spcAft>
              <a:defRPr/>
            </a:pPr>
            <a:fld id="{CC9D3B59-EB6E-497A-8F25-317C967225AD}" type="datetimeFigureOut">
              <a:rPr lang="en-GB"/>
              <a:pPr fontAlgn="base">
                <a:spcBef>
                  <a:spcPct val="0"/>
                </a:spcBef>
                <a:spcAft>
                  <a:spcPct val="0"/>
                </a:spcAft>
                <a:defRPr/>
              </a:pPr>
              <a:t>11/05/2013</a:t>
            </a:fld>
            <a:endParaRPr lang="en-GB" dirty="0"/>
          </a:p>
        </p:txBody>
      </p:sp>
      <p:sp>
        <p:nvSpPr>
          <p:cNvPr id="26629" name="Rectangle 5"/>
          <p:cNvSpPr>
            <a:spLocks noGrp="1" noChangeArrowheads="1"/>
          </p:cNvSpPr>
          <p:nvPr>
            <p:ph type="ftr" sz="quarter" idx="3"/>
          </p:nvPr>
        </p:nvSpPr>
        <p:spPr bwMode="auto">
          <a:xfrm>
            <a:off x="5927725" y="6224588"/>
            <a:ext cx="289560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defRPr sz="1200" b="1">
                <a:solidFill>
                  <a:srgbClr val="FFFFFF"/>
                </a:solidFill>
                <a:latin typeface="Arial" pitchFamily="34" charset="0"/>
                <a:cs typeface="+mn-cs"/>
              </a:defRPr>
            </a:lvl1pPr>
          </a:lstStyle>
          <a:p>
            <a:pPr fontAlgn="base">
              <a:spcBef>
                <a:spcPct val="0"/>
              </a:spcBef>
              <a:spcAft>
                <a:spcPct val="0"/>
              </a:spcAft>
              <a:defRPr/>
            </a:pPr>
            <a:endParaRPr lang="en-GB"/>
          </a:p>
        </p:txBody>
      </p:sp>
    </p:spTree>
  </p:cSld>
  <p:clrMap bg1="dk2" tx1="lt1" bg2="dk1" tx2="lt2" accent1="accent1" accent2="accent2" accent3="accent3" accent4="accent4" accent5="accent5" accent6="accent6" hlink="hlink" folHlink="folHlink"/>
  <p:sldLayoutIdLst>
    <p:sldLayoutId id="2147483683" r:id="rId1"/>
  </p:sldLayoutIdLst>
  <p:transition/>
  <p:hf hdr="0" ftr="0" dt="0"/>
  <p:txStyles>
    <p:titleStyle>
      <a:lvl1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000" b="1">
          <a:solidFill>
            <a:schemeClr val="folHlink"/>
          </a:solidFill>
          <a:effectLst>
            <a:outerShdw blurRad="38100" dist="38100" dir="2700000" algn="tl">
              <a:srgbClr val="000000"/>
            </a:outerShdw>
          </a:effectLst>
          <a:latin typeface="Arial" pitchFamily="34" charset="0"/>
        </a:defRPr>
      </a:lvl9pPr>
    </p:titleStyle>
    <p:bodyStyle>
      <a:lvl1pPr marL="288925" indent="-288925" algn="l" rtl="0" eaLnBrk="0" fontAlgn="base" hangingPunct="0">
        <a:spcBef>
          <a:spcPct val="0"/>
        </a:spcBef>
        <a:spcAft>
          <a:spcPts val="600"/>
        </a:spcAft>
        <a:buClr>
          <a:schemeClr val="folHlink"/>
        </a:buClr>
        <a:buFont typeface="Arial" pitchFamily="34" charset="0"/>
        <a:buChar char="●"/>
        <a:defRPr sz="2000" b="1">
          <a:solidFill>
            <a:schemeClr val="tx1"/>
          </a:solidFill>
          <a:latin typeface="+mn-lt"/>
          <a:ea typeface="+mn-ea"/>
          <a:cs typeface="+mn-cs"/>
        </a:defRPr>
      </a:lvl1pPr>
      <a:lvl2pPr marL="577850" indent="-287338" algn="l" rtl="0" eaLnBrk="0" fontAlgn="base" hangingPunct="0">
        <a:spcBef>
          <a:spcPct val="0"/>
        </a:spcBef>
        <a:spcAft>
          <a:spcPts val="600"/>
        </a:spcAft>
        <a:buClr>
          <a:schemeClr val="tx1"/>
        </a:buClr>
        <a:buSzPct val="90000"/>
        <a:buFont typeface="Arial" pitchFamily="34" charset="0"/>
        <a:buChar char="–"/>
        <a:defRPr sz="2000" b="1">
          <a:solidFill>
            <a:schemeClr val="tx1"/>
          </a:solidFill>
          <a:latin typeface="+mn-lt"/>
        </a:defRPr>
      </a:lvl2pPr>
      <a:lvl3pPr marL="858838" indent="-279400" algn="l" rtl="0" eaLnBrk="0" fontAlgn="base" hangingPunct="0">
        <a:spcBef>
          <a:spcPct val="0"/>
        </a:spcBef>
        <a:spcAft>
          <a:spcPts val="600"/>
        </a:spcAft>
        <a:buClr>
          <a:schemeClr val="tx1"/>
        </a:buClr>
        <a:buFont typeface="Arial" pitchFamily="34" charset="0"/>
        <a:buChar char="•"/>
        <a:defRPr sz="2000" b="1">
          <a:solidFill>
            <a:schemeClr val="tx1"/>
          </a:solidFill>
          <a:latin typeface="+mn-lt"/>
        </a:defRPr>
      </a:lvl3pPr>
      <a:lvl4pPr marL="1211263" indent="-350838" algn="l" rtl="0" eaLnBrk="0" fontAlgn="base" hangingPunct="0">
        <a:spcBef>
          <a:spcPct val="0"/>
        </a:spcBef>
        <a:spcAft>
          <a:spcPts val="600"/>
        </a:spcAft>
        <a:buClr>
          <a:schemeClr val="tx1"/>
        </a:buClr>
        <a:buFont typeface="Arial" pitchFamily="34" charset="0"/>
        <a:buChar char="–"/>
        <a:defRPr sz="2000" b="1">
          <a:solidFill>
            <a:schemeClr val="tx1"/>
          </a:solidFill>
          <a:latin typeface="+mn-lt"/>
        </a:defRPr>
      </a:lvl4pPr>
      <a:lvl5pPr marL="1492250" indent="-279400" algn="l" rtl="0" eaLnBrk="0" fontAlgn="base" hangingPunct="0">
        <a:spcBef>
          <a:spcPct val="0"/>
        </a:spcBef>
        <a:spcAft>
          <a:spcPts val="600"/>
        </a:spcAft>
        <a:buClr>
          <a:schemeClr val="tx1"/>
        </a:buClr>
        <a:buFont typeface="Arial" pitchFamily="34" charset="0"/>
        <a:buChar char="•"/>
        <a:defRPr sz="2000" b="1">
          <a:solidFill>
            <a:schemeClr val="tx1"/>
          </a:solidFill>
          <a:latin typeface="+mn-lt"/>
        </a:defRPr>
      </a:lvl5pPr>
      <a:lvl6pPr marL="1949450" indent="-279400" algn="l" rtl="0" fontAlgn="base">
        <a:spcBef>
          <a:spcPct val="0"/>
        </a:spcBef>
        <a:spcAft>
          <a:spcPct val="20000"/>
        </a:spcAft>
        <a:buClr>
          <a:schemeClr val="tx1"/>
        </a:buClr>
        <a:buFont typeface="Arial" pitchFamily="34" charset="0"/>
        <a:buChar char="•"/>
        <a:defRPr sz="2000" b="1">
          <a:solidFill>
            <a:schemeClr val="tx1"/>
          </a:solidFill>
          <a:latin typeface="+mn-lt"/>
        </a:defRPr>
      </a:lvl6pPr>
      <a:lvl7pPr marL="2406650" indent="-279400" algn="l" rtl="0" fontAlgn="base">
        <a:spcBef>
          <a:spcPct val="0"/>
        </a:spcBef>
        <a:spcAft>
          <a:spcPct val="20000"/>
        </a:spcAft>
        <a:buClr>
          <a:schemeClr val="tx1"/>
        </a:buClr>
        <a:buFont typeface="Arial" pitchFamily="34" charset="0"/>
        <a:buChar char="•"/>
        <a:defRPr sz="2000" b="1">
          <a:solidFill>
            <a:schemeClr val="tx1"/>
          </a:solidFill>
          <a:latin typeface="+mn-lt"/>
        </a:defRPr>
      </a:lvl7pPr>
      <a:lvl8pPr marL="2863850" indent="-279400" algn="l" rtl="0" fontAlgn="base">
        <a:spcBef>
          <a:spcPct val="0"/>
        </a:spcBef>
        <a:spcAft>
          <a:spcPct val="20000"/>
        </a:spcAft>
        <a:buClr>
          <a:schemeClr val="tx1"/>
        </a:buClr>
        <a:buFont typeface="Arial" pitchFamily="34" charset="0"/>
        <a:buChar char="•"/>
        <a:defRPr sz="2000" b="1">
          <a:solidFill>
            <a:schemeClr val="tx1"/>
          </a:solidFill>
          <a:latin typeface="+mn-lt"/>
        </a:defRPr>
      </a:lvl8pPr>
      <a:lvl9pPr marL="3321050" indent="-279400" algn="l" rtl="0" fontAlgn="base">
        <a:spcBef>
          <a:spcPct val="0"/>
        </a:spcBef>
        <a:spcAft>
          <a:spcPct val="20000"/>
        </a:spcAft>
        <a:buClr>
          <a:schemeClr val="tx1"/>
        </a:buClr>
        <a:buFont typeface="Arial" pitchFamily="34" charset="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8"/>
            </a:gs>
            <a:gs pos="100000">
              <a:srgbClr val="000066"/>
            </a:gs>
          </a:gsLst>
          <a:lin ang="2700000" scaled="1"/>
        </a:grad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292100" y="1309688"/>
            <a:ext cx="8529638" cy="537051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0226" name="Rectangle 2"/>
          <p:cNvSpPr>
            <a:spLocks noGrp="1" noChangeArrowheads="1"/>
          </p:cNvSpPr>
          <p:nvPr>
            <p:ph type="title"/>
          </p:nvPr>
        </p:nvSpPr>
        <p:spPr bwMode="auto">
          <a:xfrm>
            <a:off x="292100" y="188913"/>
            <a:ext cx="8529638" cy="968375"/>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p>
            <a:pPr lvl="0"/>
            <a:r>
              <a:rPr lang="en-GB" smtClean="0"/>
              <a:t>Click to edit Master title style</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Lst>
  <p:transition/>
  <p:timing>
    <p:tnLst>
      <p:par>
        <p:cTn id="1" dur="indefinite" restart="never" nodeType="tmRoot"/>
      </p:par>
    </p:tnLst>
  </p:timing>
  <p:txStyles>
    <p:titleStyle>
      <a:lvl1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9pPr>
    </p:titleStyle>
    <p:bodyStyle>
      <a:lvl1pPr marL="288925" indent="-288925" algn="l" rtl="0" eaLnBrk="0" fontAlgn="base" hangingPunct="0">
        <a:spcBef>
          <a:spcPct val="0"/>
        </a:spcBef>
        <a:spcAft>
          <a:spcPct val="20000"/>
        </a:spcAft>
        <a:buClr>
          <a:schemeClr val="folHlink"/>
        </a:buClr>
        <a:buFont typeface="Arial" pitchFamily="34" charset="0"/>
        <a:buChar char="●"/>
        <a:defRPr sz="2000" b="1">
          <a:solidFill>
            <a:schemeClr val="tx1"/>
          </a:solidFill>
          <a:latin typeface="+mn-lt"/>
          <a:ea typeface="ＭＳ Ｐゴシック" charset="-128"/>
          <a:cs typeface="ＭＳ Ｐゴシック" charset="-128"/>
        </a:defRPr>
      </a:lvl1pPr>
      <a:lvl2pPr marL="577850" indent="-287338" algn="l" rtl="0" eaLnBrk="0" fontAlgn="base" hangingPunct="0">
        <a:spcBef>
          <a:spcPct val="0"/>
        </a:spcBef>
        <a:spcAft>
          <a:spcPct val="20000"/>
        </a:spcAft>
        <a:buClr>
          <a:schemeClr val="tx1"/>
        </a:buClr>
        <a:buSzPct val="90000"/>
        <a:buFont typeface="Arial" pitchFamily="34" charset="0"/>
        <a:buChar char="–"/>
        <a:defRPr sz="2000" b="1">
          <a:solidFill>
            <a:schemeClr val="tx1"/>
          </a:solidFill>
          <a:latin typeface="+mn-lt"/>
          <a:ea typeface="ＭＳ Ｐゴシック" charset="-128"/>
        </a:defRPr>
      </a:lvl2pPr>
      <a:lvl3pPr marL="858838" indent="-279400" algn="l" rtl="0" eaLnBrk="0" fontAlgn="base" hangingPunct="0">
        <a:spcBef>
          <a:spcPct val="0"/>
        </a:spcBef>
        <a:spcAft>
          <a:spcPct val="20000"/>
        </a:spcAft>
        <a:buClr>
          <a:schemeClr val="tx1"/>
        </a:buClr>
        <a:buFont typeface="Arial" pitchFamily="34" charset="0"/>
        <a:buChar char="•"/>
        <a:defRPr sz="2000" b="1">
          <a:solidFill>
            <a:schemeClr val="tx1"/>
          </a:solidFill>
          <a:latin typeface="+mn-lt"/>
          <a:ea typeface="ＭＳ Ｐゴシック" charset="-128"/>
        </a:defRPr>
      </a:lvl3pPr>
      <a:lvl4pPr marL="1211263" indent="-350838" algn="l" rtl="0" eaLnBrk="0" fontAlgn="base" hangingPunct="0">
        <a:spcBef>
          <a:spcPct val="0"/>
        </a:spcBef>
        <a:spcAft>
          <a:spcPct val="20000"/>
        </a:spcAft>
        <a:buClr>
          <a:schemeClr val="tx1"/>
        </a:buClr>
        <a:buFont typeface="Arial" pitchFamily="34" charset="0"/>
        <a:buChar char="–"/>
        <a:defRPr sz="2000" b="1">
          <a:solidFill>
            <a:schemeClr val="tx1"/>
          </a:solidFill>
          <a:latin typeface="+mn-lt"/>
          <a:ea typeface="ＭＳ Ｐゴシック" charset="-128"/>
        </a:defRPr>
      </a:lvl4pPr>
      <a:lvl5pPr marL="1492250" indent="-279400" algn="l" rtl="0" eaLnBrk="0" fontAlgn="base" hangingPunct="0">
        <a:spcBef>
          <a:spcPct val="0"/>
        </a:spcBef>
        <a:spcAft>
          <a:spcPct val="20000"/>
        </a:spcAft>
        <a:buClr>
          <a:schemeClr val="tx1"/>
        </a:buClr>
        <a:buFont typeface="Arial" pitchFamily="34" charset="0"/>
        <a:buChar char="•"/>
        <a:defRPr sz="2000" b="1">
          <a:solidFill>
            <a:schemeClr val="tx1"/>
          </a:solidFill>
          <a:latin typeface="+mn-lt"/>
          <a:ea typeface="ＭＳ Ｐゴシック" charset="-128"/>
        </a:defRPr>
      </a:lvl5pPr>
      <a:lvl6pPr marL="1949450" indent="-279400" algn="l" rtl="0" fontAlgn="base">
        <a:spcBef>
          <a:spcPct val="0"/>
        </a:spcBef>
        <a:spcAft>
          <a:spcPct val="20000"/>
        </a:spcAft>
        <a:buClr>
          <a:schemeClr val="tx1"/>
        </a:buClr>
        <a:buFont typeface="Arial" charset="0"/>
        <a:buChar char="•"/>
        <a:defRPr sz="2000" b="1">
          <a:solidFill>
            <a:schemeClr val="tx1"/>
          </a:solidFill>
          <a:latin typeface="+mn-lt"/>
        </a:defRPr>
      </a:lvl6pPr>
      <a:lvl7pPr marL="2406650" indent="-279400" algn="l" rtl="0" fontAlgn="base">
        <a:spcBef>
          <a:spcPct val="0"/>
        </a:spcBef>
        <a:spcAft>
          <a:spcPct val="20000"/>
        </a:spcAft>
        <a:buClr>
          <a:schemeClr val="tx1"/>
        </a:buClr>
        <a:buFont typeface="Arial" charset="0"/>
        <a:buChar char="•"/>
        <a:defRPr sz="2000" b="1">
          <a:solidFill>
            <a:schemeClr val="tx1"/>
          </a:solidFill>
          <a:latin typeface="+mn-lt"/>
        </a:defRPr>
      </a:lvl7pPr>
      <a:lvl8pPr marL="2863850" indent="-279400" algn="l" rtl="0" fontAlgn="base">
        <a:spcBef>
          <a:spcPct val="0"/>
        </a:spcBef>
        <a:spcAft>
          <a:spcPct val="20000"/>
        </a:spcAft>
        <a:buClr>
          <a:schemeClr val="tx1"/>
        </a:buClr>
        <a:buFont typeface="Arial" charset="0"/>
        <a:buChar char="•"/>
        <a:defRPr sz="2000" b="1">
          <a:solidFill>
            <a:schemeClr val="tx1"/>
          </a:solidFill>
          <a:latin typeface="+mn-lt"/>
        </a:defRPr>
      </a:lvl8pPr>
      <a:lvl9pPr marL="3321050" indent="-279400" algn="l" rtl="0" fontAlgn="base">
        <a:spcBef>
          <a:spcPct val="0"/>
        </a:spcBef>
        <a:spcAft>
          <a:spcPct val="20000"/>
        </a:spcAft>
        <a:buClr>
          <a:schemeClr val="tx1"/>
        </a:buClr>
        <a:buFont typeface="Arial" charset="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6699FF"/>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fontAlgn="base">
              <a:spcBef>
                <a:spcPct val="0"/>
              </a:spcBef>
              <a:spcAft>
                <a:spcPct val="0"/>
              </a:spcAft>
              <a:defRPr/>
            </a:pPr>
            <a:endParaRPr lang="it-IT"/>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fontAlgn="base">
              <a:spcBef>
                <a:spcPct val="0"/>
              </a:spcBef>
              <a:spcAft>
                <a:spcPct val="0"/>
              </a:spcAft>
              <a:defRPr/>
            </a:pPr>
            <a:endParaRPr lang="it-IT"/>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fontAlgn="base">
              <a:spcBef>
                <a:spcPct val="0"/>
              </a:spcBef>
              <a:spcAft>
                <a:spcPct val="0"/>
              </a:spcAft>
              <a:defRPr/>
            </a:pPr>
            <a:fld id="{B46C70B2-2448-491C-A61D-2DD59F9ED1BD}" type="slidenum">
              <a:rPr lang="it-IT"/>
              <a:pPr fontAlgn="base">
                <a:spcBef>
                  <a:spcPct val="0"/>
                </a:spcBef>
                <a:spcAft>
                  <a:spcPct val="0"/>
                </a:spcAft>
                <a:defRPr/>
              </a:pPr>
              <a:t>‹N›</a:t>
            </a:fld>
            <a:endParaRPr lang="it-IT"/>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6699FF"/>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fontAlgn="base">
              <a:spcBef>
                <a:spcPct val="0"/>
              </a:spcBef>
              <a:spcAft>
                <a:spcPct val="0"/>
              </a:spcAft>
              <a:defRPr/>
            </a:pPr>
            <a:endParaRPr lang="it-IT"/>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fontAlgn="base">
              <a:spcBef>
                <a:spcPct val="0"/>
              </a:spcBef>
              <a:spcAft>
                <a:spcPct val="0"/>
              </a:spcAft>
              <a:defRPr/>
            </a:pPr>
            <a:endParaRPr lang="it-IT"/>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fontAlgn="base">
              <a:spcBef>
                <a:spcPct val="0"/>
              </a:spcBef>
              <a:spcAft>
                <a:spcPct val="0"/>
              </a:spcAft>
              <a:defRPr/>
            </a:pPr>
            <a:fld id="{B46C70B2-2448-491C-A61D-2DD59F9ED1BD}" type="slidenum">
              <a:rPr lang="it-IT"/>
              <a:pPr fontAlgn="base">
                <a:spcBef>
                  <a:spcPct val="0"/>
                </a:spcBef>
                <a:spcAft>
                  <a:spcPct val="0"/>
                </a:spcAft>
                <a:defRPr/>
              </a:pPr>
              <a:t>‹N›</a:t>
            </a:fld>
            <a:endParaRPr lang="it-IT"/>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6699FF"/>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fontAlgn="base">
              <a:spcBef>
                <a:spcPct val="0"/>
              </a:spcBef>
              <a:spcAft>
                <a:spcPct val="0"/>
              </a:spcAft>
              <a:defRPr/>
            </a:pPr>
            <a:endParaRPr lang="it-IT"/>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fontAlgn="base">
              <a:spcBef>
                <a:spcPct val="0"/>
              </a:spcBef>
              <a:spcAft>
                <a:spcPct val="0"/>
              </a:spcAft>
              <a:defRPr/>
            </a:pPr>
            <a:endParaRPr lang="it-IT"/>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fontAlgn="base">
              <a:spcBef>
                <a:spcPct val="0"/>
              </a:spcBef>
              <a:spcAft>
                <a:spcPct val="0"/>
              </a:spcAft>
              <a:defRPr/>
            </a:pPr>
            <a:fld id="{B46C70B2-2448-491C-A61D-2DD59F9ED1BD}" type="slidenum">
              <a:rPr lang="it-IT"/>
              <a:pPr fontAlgn="base">
                <a:spcBef>
                  <a:spcPct val="0"/>
                </a:spcBef>
                <a:spcAft>
                  <a:spcPct val="0"/>
                </a:spcAft>
                <a:defRPr/>
              </a:pPr>
              <a:t>‹N›</a:t>
            </a:fld>
            <a:endParaRPr lang="it-IT"/>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157DEE-B36B-4CEF-BD07-933207936E6C}" type="datetimeFigureOut">
              <a:rPr lang="it-IT">
                <a:solidFill>
                  <a:prstClr val="black">
                    <a:tint val="75000"/>
                  </a:prstClr>
                </a:solidFill>
              </a:rPr>
              <a:pPr>
                <a:defRPr/>
              </a:pPr>
              <a:t>11/05/2013</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7" name="Rettangolo 6"/>
          <p:cNvSpPr/>
          <p:nvPr userDrawn="1"/>
        </p:nvSpPr>
        <p:spPr>
          <a:xfrm>
            <a:off x="0" y="0"/>
            <a:ext cx="32385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it-IT" sz="1600" b="1" dirty="0">
                <a:solidFill>
                  <a:prstClr val="white"/>
                </a:solidFill>
                <a:ea typeface="Verdana" pitchFamily="34" charset="0"/>
                <a:cs typeface="Verdana" pitchFamily="34" charset="0"/>
              </a:rPr>
              <a:t> </a:t>
            </a:r>
            <a:r>
              <a:rPr lang="it-IT" sz="1600" b="1" dirty="0" smtClean="0">
                <a:solidFill>
                  <a:prstClr val="white"/>
                </a:solidFill>
                <a:ea typeface="Verdana" pitchFamily="34" charset="0"/>
                <a:cs typeface="Verdana" pitchFamily="34" charset="0"/>
              </a:rPr>
              <a:t>                </a:t>
            </a:r>
            <a:r>
              <a:rPr lang="it-IT" sz="1600" b="1" i="1" dirty="0" smtClean="0">
                <a:solidFill>
                  <a:prstClr val="white"/>
                </a:solidFill>
                <a:latin typeface="Candara" pitchFamily="34" charset="0"/>
                <a:ea typeface="Verdana" pitchFamily="34" charset="0"/>
                <a:cs typeface="Verdana" pitchFamily="34" charset="0"/>
              </a:rPr>
              <a:t>UNIVERSITY  OF  TORINO   –  DEPARTMENT OF ONCOLOGY</a:t>
            </a:r>
            <a:endParaRPr lang="it-IT" sz="1600" b="1" i="1" dirty="0">
              <a:solidFill>
                <a:prstClr val="white"/>
              </a:solidFill>
              <a:ea typeface="Verdana" pitchFamily="34" charset="0"/>
              <a:cs typeface="Verdana"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532440" y="116632"/>
            <a:ext cx="484131" cy="45776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latin typeface="Arial" pitchFamily="34" charset="0"/>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latin typeface="Arial" pitchFamily="34" charset="0"/>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01E66-66A6-4C1D-B206-D0ACFD1B5ABE}" type="slidenum">
              <a:rPr lang="it-IT">
                <a:solidFill>
                  <a:srgbClr val="000000"/>
                </a:solidFill>
                <a:latin typeface="Arial" pitchFamily="34" charset="0"/>
                <a:cs typeface="Arial" pitchFamily="34" charset="0"/>
              </a:rPr>
              <a:pPr fontAlgn="base">
                <a:spcBef>
                  <a:spcPct val="0"/>
                </a:spcBef>
                <a:spcAft>
                  <a:spcPct val="0"/>
                </a:spcAft>
                <a:defRPr/>
              </a:pPr>
              <a:t>‹N›</a:t>
            </a:fld>
            <a:endParaRPr lang="it-IT">
              <a:solidFill>
                <a:srgbClr val="0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latin typeface="Arial" pitchFamily="34" charset="0"/>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latin typeface="Arial" pitchFamily="34" charset="0"/>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01E66-66A6-4C1D-B206-D0ACFD1B5ABE}" type="slidenum">
              <a:rPr lang="it-IT">
                <a:solidFill>
                  <a:srgbClr val="000000"/>
                </a:solidFill>
                <a:latin typeface="Arial" pitchFamily="34" charset="0"/>
                <a:cs typeface="Arial" pitchFamily="34" charset="0"/>
              </a:rPr>
              <a:pPr fontAlgn="base">
                <a:spcBef>
                  <a:spcPct val="0"/>
                </a:spcBef>
                <a:spcAft>
                  <a:spcPct val="0"/>
                </a:spcAft>
                <a:defRPr/>
              </a:pPr>
              <a:t>‹N›</a:t>
            </a:fld>
            <a:endParaRPr lang="it-IT">
              <a:solidFill>
                <a:srgbClr val="0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latin typeface="Arial" pitchFamily="34" charset="0"/>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latin typeface="Arial" pitchFamily="34" charset="0"/>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0701E66-66A6-4C1D-B206-D0ACFD1B5ABE}" type="slidenum">
              <a:rPr lang="it-IT">
                <a:solidFill>
                  <a:srgbClr val="000000"/>
                </a:solidFill>
                <a:latin typeface="Arial" pitchFamily="34" charset="0"/>
                <a:cs typeface="Arial" pitchFamily="34" charset="0"/>
              </a:rPr>
              <a:pPr fontAlgn="base">
                <a:spcBef>
                  <a:spcPct val="0"/>
                </a:spcBef>
                <a:spcAft>
                  <a:spcPct val="0"/>
                </a:spcAft>
                <a:defRPr/>
              </a:pPr>
              <a:t>‹N›</a:t>
            </a:fld>
            <a:endParaRPr lang="it-IT">
              <a:solidFill>
                <a:srgbClr val="0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01029"/>
            </a:gs>
            <a:gs pos="100000">
              <a:srgbClr val="6666FF"/>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it-IT">
              <a:solidFill>
                <a:srgbClr val="000000"/>
              </a:solidFill>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it-IT">
              <a:solidFill>
                <a:srgbClr val="000000"/>
              </a:solidFill>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183B99DF-BC3F-42DC-AE31-2AD46BA066E1}" type="slidenum">
              <a:rPr lang="it-IT">
                <a:solidFill>
                  <a:srgbClr val="000000"/>
                </a:solidFill>
              </a:rPr>
              <a:pPr fontAlgn="base">
                <a:spcBef>
                  <a:spcPct val="0"/>
                </a:spcBef>
                <a:spcAft>
                  <a:spcPct val="0"/>
                </a:spcAft>
                <a:defRPr/>
              </a:pPr>
              <a:t>‹N›</a:t>
            </a:fld>
            <a:endParaRPr lang="it-IT">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8217A"/>
        </a:solidFill>
        <a:effectLst/>
      </p:bgPr>
    </p:bg>
    <p:spTree>
      <p:nvGrpSpPr>
        <p:cNvPr id="1" name=""/>
        <p:cNvGrpSpPr/>
        <p:nvPr/>
      </p:nvGrpSpPr>
      <p:grpSpPr>
        <a:xfrm>
          <a:off x="0" y="0"/>
          <a:ext cx="0" cy="0"/>
          <a:chOff x="0" y="0"/>
          <a:chExt cx="0" cy="0"/>
        </a:xfrm>
      </p:grpSpPr>
      <p:grpSp>
        <p:nvGrpSpPr>
          <p:cNvPr id="2" name="shpGridExt" hidden="1"/>
          <p:cNvGrpSpPr>
            <a:grpSpLocks/>
          </p:cNvGrpSpPr>
          <p:nvPr/>
        </p:nvGrpSpPr>
        <p:grpSpPr bwMode="auto">
          <a:xfrm>
            <a:off x="398463" y="1871663"/>
            <a:ext cx="8353425" cy="4406900"/>
            <a:chOff x="281" y="1179"/>
            <a:chExt cx="5921" cy="2776"/>
          </a:xfrm>
        </p:grpSpPr>
        <p:sp>
          <p:nvSpPr>
            <p:cNvPr id="39939" name="shpGridExtRect1" hidden="1"/>
            <p:cNvSpPr>
              <a:spLocks noChangeArrowheads="1"/>
            </p:cNvSpPr>
            <p:nvPr/>
          </p:nvSpPr>
          <p:spPr bwMode="auto">
            <a:xfrm>
              <a:off x="281"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0" name="shpGridExtRect2" hidden="1"/>
            <p:cNvSpPr>
              <a:spLocks noChangeArrowheads="1"/>
            </p:cNvSpPr>
            <p:nvPr/>
          </p:nvSpPr>
          <p:spPr bwMode="auto">
            <a:xfrm>
              <a:off x="658"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1" name="shpGridExtRect3" hidden="1"/>
            <p:cNvSpPr>
              <a:spLocks noChangeArrowheads="1"/>
            </p:cNvSpPr>
            <p:nvPr/>
          </p:nvSpPr>
          <p:spPr bwMode="auto">
            <a:xfrm>
              <a:off x="1034" y="1179"/>
              <a:ext cx="273"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2" name="shpGridExtRect4" hidden="1"/>
            <p:cNvSpPr>
              <a:spLocks noChangeArrowheads="1"/>
            </p:cNvSpPr>
            <p:nvPr/>
          </p:nvSpPr>
          <p:spPr bwMode="auto">
            <a:xfrm>
              <a:off x="1411"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3" name="shpGridExtRect5" hidden="1"/>
            <p:cNvSpPr>
              <a:spLocks noChangeArrowheads="1"/>
            </p:cNvSpPr>
            <p:nvPr/>
          </p:nvSpPr>
          <p:spPr bwMode="auto">
            <a:xfrm>
              <a:off x="1788"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4" name="shpGridExtRect6" hidden="1"/>
            <p:cNvSpPr>
              <a:spLocks noChangeArrowheads="1"/>
            </p:cNvSpPr>
            <p:nvPr/>
          </p:nvSpPr>
          <p:spPr bwMode="auto">
            <a:xfrm>
              <a:off x="2164"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5" name="shpGridExtRect7" hidden="1"/>
            <p:cNvSpPr>
              <a:spLocks noChangeArrowheads="1"/>
            </p:cNvSpPr>
            <p:nvPr/>
          </p:nvSpPr>
          <p:spPr bwMode="auto">
            <a:xfrm>
              <a:off x="2540" y="1179"/>
              <a:ext cx="271"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6" name="shpGridExtRect8" hidden="1"/>
            <p:cNvSpPr>
              <a:spLocks noChangeArrowheads="1"/>
            </p:cNvSpPr>
            <p:nvPr/>
          </p:nvSpPr>
          <p:spPr bwMode="auto">
            <a:xfrm>
              <a:off x="2917" y="1179"/>
              <a:ext cx="270"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7" name="shpGridExtRect9" hidden="1"/>
            <p:cNvSpPr>
              <a:spLocks noChangeArrowheads="1"/>
            </p:cNvSpPr>
            <p:nvPr/>
          </p:nvSpPr>
          <p:spPr bwMode="auto">
            <a:xfrm>
              <a:off x="3294" y="1179"/>
              <a:ext cx="270"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8" name="shpGridExtRect10" hidden="1"/>
            <p:cNvSpPr>
              <a:spLocks noChangeArrowheads="1"/>
            </p:cNvSpPr>
            <p:nvPr/>
          </p:nvSpPr>
          <p:spPr bwMode="auto">
            <a:xfrm>
              <a:off x="3671" y="1179"/>
              <a:ext cx="271"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49" name="shpGridExtRect11" hidden="1"/>
            <p:cNvSpPr>
              <a:spLocks noChangeArrowheads="1"/>
            </p:cNvSpPr>
            <p:nvPr/>
          </p:nvSpPr>
          <p:spPr bwMode="auto">
            <a:xfrm>
              <a:off x="4047"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50" name="shpGridExtRect12" hidden="1"/>
            <p:cNvSpPr>
              <a:spLocks noChangeArrowheads="1"/>
            </p:cNvSpPr>
            <p:nvPr/>
          </p:nvSpPr>
          <p:spPr bwMode="auto">
            <a:xfrm>
              <a:off x="4424"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51" name="shpGridExtRect13" hidden="1"/>
            <p:cNvSpPr>
              <a:spLocks noChangeArrowheads="1"/>
            </p:cNvSpPr>
            <p:nvPr/>
          </p:nvSpPr>
          <p:spPr bwMode="auto">
            <a:xfrm>
              <a:off x="4800"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52" name="shpGridExtRect14" hidden="1"/>
            <p:cNvSpPr>
              <a:spLocks noChangeArrowheads="1"/>
            </p:cNvSpPr>
            <p:nvPr/>
          </p:nvSpPr>
          <p:spPr bwMode="auto">
            <a:xfrm>
              <a:off x="5177"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53" name="shpGridExtRect15" hidden="1"/>
            <p:cNvSpPr>
              <a:spLocks noChangeArrowheads="1"/>
            </p:cNvSpPr>
            <p:nvPr/>
          </p:nvSpPr>
          <p:spPr bwMode="auto">
            <a:xfrm>
              <a:off x="5553" y="1179"/>
              <a:ext cx="273"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54" name="shpGridExtRect16" hidden="1"/>
            <p:cNvSpPr>
              <a:spLocks noChangeArrowheads="1"/>
            </p:cNvSpPr>
            <p:nvPr/>
          </p:nvSpPr>
          <p:spPr bwMode="auto">
            <a:xfrm>
              <a:off x="5930" y="1179"/>
              <a:ext cx="272"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55" name="shpAdditionalLogo" hidden="1"/>
            <p:cNvSpPr>
              <a:spLocks noChangeArrowheads="1"/>
            </p:cNvSpPr>
            <p:nvPr/>
          </p:nvSpPr>
          <p:spPr bwMode="auto">
            <a:xfrm>
              <a:off x="5177" y="3184"/>
              <a:ext cx="1025" cy="771"/>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grpSp>
      <p:sp>
        <p:nvSpPr>
          <p:cNvPr id="10243" name="shpPlaceholderTitle"/>
          <p:cNvSpPr>
            <a:spLocks noGrp="1" noChangeArrowheads="1"/>
          </p:cNvSpPr>
          <p:nvPr>
            <p:ph type="title"/>
          </p:nvPr>
        </p:nvSpPr>
        <p:spPr bwMode="auto">
          <a:xfrm>
            <a:off x="211138" y="381000"/>
            <a:ext cx="8521700" cy="10668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r>
              <a:rPr lang="en-US" smtClean="0"/>
              <a:t>Mastertitelformat bearbeiten</a:t>
            </a:r>
          </a:p>
        </p:txBody>
      </p:sp>
      <p:sp>
        <p:nvSpPr>
          <p:cNvPr id="10244" name="shpPlaceholderMain"/>
          <p:cNvSpPr>
            <a:spLocks noGrp="1" noChangeArrowheads="1"/>
          </p:cNvSpPr>
          <p:nvPr>
            <p:ph type="body" idx="1"/>
          </p:nvPr>
        </p:nvSpPr>
        <p:spPr bwMode="auto">
          <a:xfrm>
            <a:off x="231775" y="1600200"/>
            <a:ext cx="8501063" cy="49530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grpSp>
        <p:nvGrpSpPr>
          <p:cNvPr id="3" name="shpGridNormal" hidden="1"/>
          <p:cNvGrpSpPr>
            <a:grpSpLocks/>
          </p:cNvGrpSpPr>
          <p:nvPr/>
        </p:nvGrpSpPr>
        <p:grpSpPr bwMode="auto">
          <a:xfrm>
            <a:off x="398463" y="514350"/>
            <a:ext cx="8353425" cy="6005513"/>
            <a:chOff x="281" y="324"/>
            <a:chExt cx="5921" cy="3783"/>
          </a:xfrm>
        </p:grpSpPr>
        <p:sp>
          <p:nvSpPr>
            <p:cNvPr id="39959" name="shpGridTitle" hidden="1"/>
            <p:cNvSpPr>
              <a:spLocks noChangeArrowheads="1"/>
            </p:cNvSpPr>
            <p:nvPr/>
          </p:nvSpPr>
          <p:spPr bwMode="auto">
            <a:xfrm>
              <a:off x="281" y="324"/>
              <a:ext cx="4785" cy="771"/>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60" name="shpGridLogo" hidden="1"/>
            <p:cNvSpPr>
              <a:spLocks noChangeArrowheads="1"/>
            </p:cNvSpPr>
            <p:nvPr/>
          </p:nvSpPr>
          <p:spPr bwMode="auto">
            <a:xfrm>
              <a:off x="5177" y="324"/>
              <a:ext cx="1025" cy="771"/>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61" name="shpGridMain" hidden="1"/>
            <p:cNvSpPr>
              <a:spLocks noChangeArrowheads="1"/>
            </p:cNvSpPr>
            <p:nvPr/>
          </p:nvSpPr>
          <p:spPr bwMode="auto">
            <a:xfrm>
              <a:off x="281" y="1179"/>
              <a:ext cx="5921" cy="2776"/>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sp>
          <p:nvSpPr>
            <p:cNvPr id="39962" name="shpGridFooter" hidden="1"/>
            <p:cNvSpPr>
              <a:spLocks noChangeArrowheads="1"/>
            </p:cNvSpPr>
            <p:nvPr/>
          </p:nvSpPr>
          <p:spPr bwMode="auto">
            <a:xfrm>
              <a:off x="281" y="4005"/>
              <a:ext cx="5921" cy="102"/>
            </a:xfrm>
            <a:prstGeom prst="rect">
              <a:avLst/>
            </a:prstGeom>
            <a:noFill/>
            <a:ln w="12700">
              <a:solidFill>
                <a:srgbClr val="676767"/>
              </a:solidFill>
              <a:miter lim="800000"/>
              <a:headEnd/>
              <a:tailEnd/>
            </a:ln>
            <a:effectLst/>
          </p:spPr>
          <p:txBody>
            <a:bodyPr wrap="none" anchor="ctr"/>
            <a:lstStyle/>
            <a:p>
              <a:pPr algn="ctr" eaLnBrk="0" fontAlgn="base" hangingPunct="0">
                <a:spcBef>
                  <a:spcPct val="50000"/>
                </a:spcBef>
                <a:spcAft>
                  <a:spcPct val="0"/>
                </a:spcAft>
                <a:defRPr/>
              </a:pPr>
              <a:endParaRPr lang="fr-CH" sz="2400">
                <a:solidFill>
                  <a:srgbClr val="FFFFFF"/>
                </a:solidFill>
                <a:latin typeface="Imago" pitchFamily="2" charset="0"/>
              </a:endParaRPr>
            </a:p>
          </p:txBody>
        </p:sp>
      </p:grpSp>
      <p:sp>
        <p:nvSpPr>
          <p:cNvPr id="39963" name="shpTextDiv"/>
          <p:cNvSpPr txBox="1">
            <a:spLocks noChangeArrowheads="1"/>
          </p:cNvSpPr>
          <p:nvPr/>
        </p:nvSpPr>
        <p:spPr bwMode="auto">
          <a:xfrm rot="16200000">
            <a:off x="7181851" y="1735137"/>
            <a:ext cx="2995612" cy="379413"/>
          </a:xfrm>
          <a:prstGeom prst="rect">
            <a:avLst/>
          </a:prstGeom>
          <a:noFill/>
          <a:ln w="12700">
            <a:noFill/>
            <a:miter lim="800000"/>
            <a:headEnd/>
            <a:tailEnd/>
          </a:ln>
          <a:effectLst/>
        </p:spPr>
        <p:txBody>
          <a:bodyPr wrap="none" lIns="0" tIns="0" rIns="0" bIns="0" anchor="ctr"/>
          <a:lstStyle/>
          <a:p>
            <a:pPr algn="r" eaLnBrk="0" fontAlgn="base" hangingPunct="0">
              <a:spcBef>
                <a:spcPct val="0"/>
              </a:spcBef>
              <a:spcAft>
                <a:spcPct val="0"/>
              </a:spcAft>
              <a:defRPr/>
            </a:pPr>
            <a:r>
              <a:rPr lang="en-US" sz="2200" b="1">
                <a:solidFill>
                  <a:srgbClr val="A6A6A6"/>
                </a:solidFill>
                <a:latin typeface="Minion" pitchFamily="-80" charset="0"/>
              </a:rPr>
              <a:t> </a:t>
            </a:r>
          </a:p>
        </p:txBody>
      </p:sp>
    </p:spTree>
  </p:cSld>
  <p:clrMap bg1="dk2" tx1="lt1" bg2="dk1" tx2="lt2" accent1="accent1" accent2="accent2" accent3="accent3" accent4="accent4" accent5="accent5" accent6="accent6" hlink="hlink" folHlink="folHlink"/>
  <p:sldLayoutIdLst>
    <p:sldLayoutId id="2147483665" r:id="rId1"/>
  </p:sldLayoutIdLst>
  <p:transition>
    <p:wipe dir="r"/>
  </p:transition>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44475" indent="-244475" algn="l" rtl="0" eaLnBrk="0" fontAlgn="base" hangingPunct="0">
        <a:spcBef>
          <a:spcPct val="0"/>
        </a:spcBef>
        <a:spcAft>
          <a:spcPct val="20000"/>
        </a:spcAft>
        <a:buSzPct val="100000"/>
        <a:buChar char="•"/>
        <a:defRPr sz="2800">
          <a:solidFill>
            <a:schemeClr val="tx1"/>
          </a:solidFill>
          <a:latin typeface="+mn-lt"/>
          <a:ea typeface="+mn-ea"/>
          <a:cs typeface="+mn-cs"/>
        </a:defRPr>
      </a:lvl1pPr>
      <a:lvl2pPr marL="627063" indent="-381000" algn="l" rtl="0" eaLnBrk="0" fontAlgn="base" hangingPunct="0">
        <a:spcBef>
          <a:spcPct val="0"/>
        </a:spcBef>
        <a:spcAft>
          <a:spcPct val="20000"/>
        </a:spcAft>
        <a:buChar char="–"/>
        <a:defRPr sz="2400">
          <a:solidFill>
            <a:schemeClr val="tx1"/>
          </a:solidFill>
          <a:latin typeface="+mn-lt"/>
        </a:defRPr>
      </a:lvl2pPr>
      <a:lvl3pPr marL="928688" indent="-300038" algn="l" rtl="0" eaLnBrk="0" fontAlgn="base" hangingPunct="0">
        <a:spcBef>
          <a:spcPct val="0"/>
        </a:spcBef>
        <a:spcAft>
          <a:spcPct val="20000"/>
        </a:spcAft>
        <a:buChar char="•"/>
        <a:defRPr sz="2400">
          <a:solidFill>
            <a:schemeClr val="tx1"/>
          </a:solidFill>
          <a:latin typeface="+mn-lt"/>
        </a:defRPr>
      </a:lvl3pPr>
      <a:lvl4pPr marL="1260475" indent="-330200" algn="l" rtl="0" eaLnBrk="0" fontAlgn="base" hangingPunct="0">
        <a:spcBef>
          <a:spcPct val="0"/>
        </a:spcBef>
        <a:spcAft>
          <a:spcPct val="20000"/>
        </a:spcAft>
        <a:buChar char="–"/>
        <a:defRPr sz="2400">
          <a:solidFill>
            <a:schemeClr val="tx1"/>
          </a:solidFill>
          <a:latin typeface="+mn-lt"/>
        </a:defRPr>
      </a:lvl4pPr>
      <a:lvl5pPr marL="1598613" indent="-336550" algn="l" rtl="0" eaLnBrk="0" fontAlgn="base" hangingPunct="0">
        <a:spcBef>
          <a:spcPct val="0"/>
        </a:spcBef>
        <a:spcAft>
          <a:spcPct val="20000"/>
        </a:spcAft>
        <a:buChar char="•"/>
        <a:defRPr sz="2400">
          <a:solidFill>
            <a:schemeClr val="tx1"/>
          </a:solidFill>
          <a:latin typeface="+mn-lt"/>
        </a:defRPr>
      </a:lvl5pPr>
      <a:lvl6pPr marL="2055813" indent="-336550" algn="l" rtl="0" fontAlgn="base">
        <a:spcBef>
          <a:spcPct val="0"/>
        </a:spcBef>
        <a:spcAft>
          <a:spcPct val="20000"/>
        </a:spcAft>
        <a:buChar char="•"/>
        <a:defRPr sz="2400">
          <a:solidFill>
            <a:schemeClr val="tx1"/>
          </a:solidFill>
          <a:latin typeface="+mn-lt"/>
        </a:defRPr>
      </a:lvl6pPr>
      <a:lvl7pPr marL="2513013" indent="-336550" algn="l" rtl="0" fontAlgn="base">
        <a:spcBef>
          <a:spcPct val="0"/>
        </a:spcBef>
        <a:spcAft>
          <a:spcPct val="20000"/>
        </a:spcAft>
        <a:buChar char="•"/>
        <a:defRPr sz="2400">
          <a:solidFill>
            <a:schemeClr val="tx1"/>
          </a:solidFill>
          <a:latin typeface="+mn-lt"/>
        </a:defRPr>
      </a:lvl7pPr>
      <a:lvl8pPr marL="2970213" indent="-336550" algn="l" rtl="0" fontAlgn="base">
        <a:spcBef>
          <a:spcPct val="0"/>
        </a:spcBef>
        <a:spcAft>
          <a:spcPct val="20000"/>
        </a:spcAft>
        <a:buChar char="•"/>
        <a:defRPr sz="2400">
          <a:solidFill>
            <a:schemeClr val="tx1"/>
          </a:solidFill>
          <a:latin typeface="+mn-lt"/>
        </a:defRPr>
      </a:lvl8pPr>
      <a:lvl9pPr marL="3427413" indent="-336550" algn="l" rtl="0" fontAlgn="base">
        <a:spcBef>
          <a:spcPct val="0"/>
        </a:spcBef>
        <a:spcAft>
          <a:spcPct val="20000"/>
        </a:spcAft>
        <a:buChar char="•"/>
        <a:defRPr sz="2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46088"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4025"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9252" name="Rectangle 4"/>
          <p:cNvSpPr>
            <a:spLocks noGrp="1" noChangeArrowheads="1"/>
          </p:cNvSpPr>
          <p:nvPr>
            <p:ph type="dt" sz="half" idx="2"/>
          </p:nvPr>
        </p:nvSpPr>
        <p:spPr bwMode="auto">
          <a:xfrm>
            <a:off x="468313" y="62944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a:solidFill>
                  <a:srgbClr val="FFFFFF"/>
                </a:solidFill>
                <a:latin typeface="+mn-lt"/>
                <a:cs typeface="+mn-cs"/>
              </a:defRPr>
            </a:lvl1pPr>
          </a:lstStyle>
          <a:p>
            <a:pPr fontAlgn="base">
              <a:spcBef>
                <a:spcPct val="0"/>
              </a:spcBef>
              <a:spcAft>
                <a:spcPct val="0"/>
              </a:spcAft>
              <a:defRPr/>
            </a:pPr>
            <a:endParaRPr lang="en-GB"/>
          </a:p>
        </p:txBody>
      </p:sp>
      <p:sp>
        <p:nvSpPr>
          <p:cNvPr id="309253" name="Rectangle 5"/>
          <p:cNvSpPr>
            <a:spLocks noGrp="1" noChangeArrowheads="1"/>
          </p:cNvSpPr>
          <p:nvPr>
            <p:ph type="ftr" sz="quarter" idx="3"/>
          </p:nvPr>
        </p:nvSpPr>
        <p:spPr bwMode="auto">
          <a:xfrm>
            <a:off x="3116263" y="62944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FFFFFF"/>
                </a:solidFill>
                <a:latin typeface="+mn-lt"/>
                <a:cs typeface="+mn-cs"/>
              </a:defRPr>
            </a:lvl1pPr>
          </a:lstStyle>
          <a:p>
            <a:pPr fontAlgn="base">
              <a:spcBef>
                <a:spcPct val="0"/>
              </a:spcBef>
              <a:spcAft>
                <a:spcPct val="0"/>
              </a:spcAft>
              <a:defRPr/>
            </a:pPr>
            <a:endParaRPr lang="en-GB"/>
          </a:p>
        </p:txBody>
      </p:sp>
      <p:sp>
        <p:nvSpPr>
          <p:cNvPr id="309254" name="Rectangle 6"/>
          <p:cNvSpPr>
            <a:spLocks noGrp="1" noChangeArrowheads="1"/>
          </p:cNvSpPr>
          <p:nvPr>
            <p:ph type="sldNum" sz="quarter" idx="4"/>
          </p:nvPr>
        </p:nvSpPr>
        <p:spPr bwMode="auto">
          <a:xfrm>
            <a:off x="6324600" y="629761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mn-lt"/>
                <a:cs typeface="+mn-cs"/>
              </a:defRPr>
            </a:lvl1pPr>
          </a:lstStyle>
          <a:p>
            <a:pPr fontAlgn="base">
              <a:spcBef>
                <a:spcPct val="0"/>
              </a:spcBef>
              <a:spcAft>
                <a:spcPct val="0"/>
              </a:spcAft>
              <a:defRPr/>
            </a:pPr>
            <a:fld id="{E205945C-EA65-4B4D-9FB9-5D2EE456E02C}" type="slidenum">
              <a:rPr lang="en-GB"/>
              <a:pPr fontAlgn="base">
                <a:spcBef>
                  <a:spcPct val="0"/>
                </a:spcBef>
                <a:spcAft>
                  <a:spcPct val="0"/>
                </a:spcAft>
                <a:defRPr/>
              </a:pPr>
              <a:t>‹N›</a:t>
            </a:fld>
            <a:endParaRPr lang="en-GB"/>
          </a:p>
        </p:txBody>
      </p:sp>
      <p:pic>
        <p:nvPicPr>
          <p:cNvPr id="8199" name="Picture 7" descr="arrow"/>
          <p:cNvPicPr>
            <a:picLocks noChangeAspect="1" noChangeArrowheads="1"/>
          </p:cNvPicPr>
          <p:nvPr userDrawn="1"/>
        </p:nvPicPr>
        <p:blipFill>
          <a:blip r:embed="rId3" cstate="print"/>
          <a:srcRect/>
          <a:stretch>
            <a:fillRect/>
          </a:stretch>
        </p:blipFill>
        <p:spPr bwMode="auto">
          <a:xfrm>
            <a:off x="0" y="908050"/>
            <a:ext cx="8893175" cy="5905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7" r:id="rId1"/>
  </p:sldLayoutIdLst>
  <p:transition/>
  <p:txStyles>
    <p:titleStyle>
      <a:lvl1pPr algn="ctr" rtl="0" eaLnBrk="0" fontAlgn="base" hangingPunct="0">
        <a:spcBef>
          <a:spcPct val="0"/>
        </a:spcBef>
        <a:spcAft>
          <a:spcPct val="0"/>
        </a:spcAft>
        <a:defRPr sz="3600" b="1">
          <a:solidFill>
            <a:schemeClr val="hlink"/>
          </a:solidFill>
          <a:latin typeface="+mj-lt"/>
          <a:ea typeface="+mj-ea"/>
          <a:cs typeface="+mj-cs"/>
        </a:defRPr>
      </a:lvl1pPr>
      <a:lvl2pPr algn="ctr" rtl="0" eaLnBrk="0" fontAlgn="base" hangingPunct="0">
        <a:spcBef>
          <a:spcPct val="0"/>
        </a:spcBef>
        <a:spcAft>
          <a:spcPct val="0"/>
        </a:spcAft>
        <a:defRPr sz="3600" b="1">
          <a:solidFill>
            <a:schemeClr val="hlink"/>
          </a:solidFill>
          <a:latin typeface="Arial" charset="0"/>
        </a:defRPr>
      </a:lvl2pPr>
      <a:lvl3pPr algn="ctr" rtl="0" eaLnBrk="0" fontAlgn="base" hangingPunct="0">
        <a:spcBef>
          <a:spcPct val="0"/>
        </a:spcBef>
        <a:spcAft>
          <a:spcPct val="0"/>
        </a:spcAft>
        <a:defRPr sz="3600" b="1">
          <a:solidFill>
            <a:schemeClr val="hlink"/>
          </a:solidFill>
          <a:latin typeface="Arial" charset="0"/>
        </a:defRPr>
      </a:lvl3pPr>
      <a:lvl4pPr algn="ctr" rtl="0" eaLnBrk="0" fontAlgn="base" hangingPunct="0">
        <a:spcBef>
          <a:spcPct val="0"/>
        </a:spcBef>
        <a:spcAft>
          <a:spcPct val="0"/>
        </a:spcAft>
        <a:defRPr sz="3600" b="1">
          <a:solidFill>
            <a:schemeClr val="hlink"/>
          </a:solidFill>
          <a:latin typeface="Arial" charset="0"/>
        </a:defRPr>
      </a:lvl4pPr>
      <a:lvl5pPr algn="ctr" rtl="0" eaLnBrk="0" fontAlgn="base" hangingPunct="0">
        <a:spcBef>
          <a:spcPct val="0"/>
        </a:spcBef>
        <a:spcAft>
          <a:spcPct val="0"/>
        </a:spcAft>
        <a:defRPr sz="3600" b="1">
          <a:solidFill>
            <a:schemeClr val="hlink"/>
          </a:solidFill>
          <a:latin typeface="Arial" charset="0"/>
        </a:defRPr>
      </a:lvl5pPr>
      <a:lvl6pPr marL="457200" algn="ctr" rtl="0" eaLnBrk="0" fontAlgn="base" hangingPunct="0">
        <a:spcBef>
          <a:spcPct val="0"/>
        </a:spcBef>
        <a:spcAft>
          <a:spcPct val="0"/>
        </a:spcAft>
        <a:defRPr sz="3600" b="1">
          <a:solidFill>
            <a:schemeClr val="hlink"/>
          </a:solidFill>
          <a:latin typeface="Arial" charset="0"/>
        </a:defRPr>
      </a:lvl6pPr>
      <a:lvl7pPr marL="914400" algn="ctr" rtl="0" eaLnBrk="0" fontAlgn="base" hangingPunct="0">
        <a:spcBef>
          <a:spcPct val="0"/>
        </a:spcBef>
        <a:spcAft>
          <a:spcPct val="0"/>
        </a:spcAft>
        <a:defRPr sz="3600" b="1">
          <a:solidFill>
            <a:schemeClr val="hlink"/>
          </a:solidFill>
          <a:latin typeface="Arial" charset="0"/>
        </a:defRPr>
      </a:lvl7pPr>
      <a:lvl8pPr marL="1371600" algn="ctr" rtl="0" eaLnBrk="0" fontAlgn="base" hangingPunct="0">
        <a:spcBef>
          <a:spcPct val="0"/>
        </a:spcBef>
        <a:spcAft>
          <a:spcPct val="0"/>
        </a:spcAft>
        <a:defRPr sz="3600" b="1">
          <a:solidFill>
            <a:schemeClr val="hlink"/>
          </a:solidFill>
          <a:latin typeface="Arial" charset="0"/>
        </a:defRPr>
      </a:lvl8pPr>
      <a:lvl9pPr marL="1828800" algn="ctr" rtl="0" eaLnBrk="0" fontAlgn="base" hangingPunct="0">
        <a:spcBef>
          <a:spcPct val="0"/>
        </a:spcBef>
        <a:spcAft>
          <a:spcPct val="0"/>
        </a:spcAft>
        <a:defRPr sz="3600" b="1">
          <a:solidFill>
            <a:schemeClr val="hlink"/>
          </a:solidFill>
          <a:latin typeface="Arial" charset="0"/>
        </a:defRPr>
      </a:lvl9pPr>
    </p:titleStyle>
    <p:bodyStyle>
      <a:lvl1pPr marL="342900" indent="-342900" algn="l" rtl="0" eaLnBrk="0" fontAlgn="base" hangingPunct="0">
        <a:spcBef>
          <a:spcPct val="30000"/>
        </a:spcBef>
        <a:spcAft>
          <a:spcPct val="30000"/>
        </a:spcAft>
        <a:buChar char="•"/>
        <a:defRPr sz="2800" b="1">
          <a:solidFill>
            <a:schemeClr val="tx1"/>
          </a:solidFill>
          <a:latin typeface="+mn-lt"/>
          <a:ea typeface="+mn-ea"/>
          <a:cs typeface="+mn-cs"/>
        </a:defRPr>
      </a:lvl1pPr>
      <a:lvl2pPr marL="742950" indent="-285750" algn="l" rtl="0" eaLnBrk="0" fontAlgn="base" hangingPunct="0">
        <a:spcBef>
          <a:spcPct val="30000"/>
        </a:spcBef>
        <a:spcAft>
          <a:spcPct val="30000"/>
        </a:spcAft>
        <a:buChar char="–"/>
        <a:defRPr sz="2400" b="1">
          <a:solidFill>
            <a:schemeClr val="tx1"/>
          </a:solidFill>
          <a:latin typeface="+mn-lt"/>
        </a:defRPr>
      </a:lvl2pPr>
      <a:lvl3pPr marL="1143000" indent="-228600" algn="l" rtl="0" eaLnBrk="0" fontAlgn="base" hangingPunct="0">
        <a:spcBef>
          <a:spcPct val="30000"/>
        </a:spcBef>
        <a:spcAft>
          <a:spcPct val="30000"/>
        </a:spcAft>
        <a:buChar char="•"/>
        <a:defRPr sz="2000" b="1">
          <a:solidFill>
            <a:schemeClr val="tx1"/>
          </a:solidFill>
          <a:latin typeface="+mn-lt"/>
        </a:defRPr>
      </a:lvl3pPr>
      <a:lvl4pPr marL="1600200" indent="-228600" algn="l" rtl="0" eaLnBrk="0" fontAlgn="base" hangingPunct="0">
        <a:spcBef>
          <a:spcPct val="30000"/>
        </a:spcBef>
        <a:spcAft>
          <a:spcPct val="30000"/>
        </a:spcAft>
        <a:buChar char="–"/>
        <a:defRPr sz="1600" b="1">
          <a:solidFill>
            <a:schemeClr val="tx1"/>
          </a:solidFill>
          <a:latin typeface="+mn-lt"/>
        </a:defRPr>
      </a:lvl4pPr>
      <a:lvl5pPr marL="2057400" indent="-228600" algn="l" rtl="0" eaLnBrk="0" fontAlgn="base" hangingPunct="0">
        <a:spcBef>
          <a:spcPct val="30000"/>
        </a:spcBef>
        <a:spcAft>
          <a:spcPct val="30000"/>
        </a:spcAft>
        <a:buChar char="»"/>
        <a:defRPr sz="1400" b="1">
          <a:solidFill>
            <a:schemeClr val="tx1"/>
          </a:solidFill>
          <a:latin typeface="+mn-lt"/>
        </a:defRPr>
      </a:lvl5pPr>
      <a:lvl6pPr marL="2514600" indent="-228600" algn="l" rtl="0" eaLnBrk="0" fontAlgn="base" hangingPunct="0">
        <a:spcBef>
          <a:spcPct val="30000"/>
        </a:spcBef>
        <a:spcAft>
          <a:spcPct val="30000"/>
        </a:spcAft>
        <a:buChar char="»"/>
        <a:defRPr sz="1400" b="1">
          <a:solidFill>
            <a:schemeClr val="tx1"/>
          </a:solidFill>
          <a:latin typeface="+mn-lt"/>
        </a:defRPr>
      </a:lvl6pPr>
      <a:lvl7pPr marL="2971800" indent="-228600" algn="l" rtl="0" eaLnBrk="0" fontAlgn="base" hangingPunct="0">
        <a:spcBef>
          <a:spcPct val="30000"/>
        </a:spcBef>
        <a:spcAft>
          <a:spcPct val="30000"/>
        </a:spcAft>
        <a:buChar char="»"/>
        <a:defRPr sz="1400" b="1">
          <a:solidFill>
            <a:schemeClr val="tx1"/>
          </a:solidFill>
          <a:latin typeface="+mn-lt"/>
        </a:defRPr>
      </a:lvl7pPr>
      <a:lvl8pPr marL="3429000" indent="-228600" algn="l" rtl="0" eaLnBrk="0" fontAlgn="base" hangingPunct="0">
        <a:spcBef>
          <a:spcPct val="30000"/>
        </a:spcBef>
        <a:spcAft>
          <a:spcPct val="30000"/>
        </a:spcAft>
        <a:buChar char="»"/>
        <a:defRPr sz="1400" b="1">
          <a:solidFill>
            <a:schemeClr val="tx1"/>
          </a:solidFill>
          <a:latin typeface="+mn-lt"/>
        </a:defRPr>
      </a:lvl8pPr>
      <a:lvl9pPr marL="3886200" indent="-228600" algn="l" rtl="0" eaLnBrk="0" fontAlgn="base" hangingPunct="0">
        <a:spcBef>
          <a:spcPct val="30000"/>
        </a:spcBef>
        <a:spcAft>
          <a:spcPct val="30000"/>
        </a:spcAft>
        <a:buChar char="»"/>
        <a:defRPr sz="14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cs typeface="+mn-cs"/>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cs typeface="+mn-cs"/>
              </a:defRPr>
            </a:lvl1pPr>
          </a:lstStyle>
          <a:p>
            <a:pPr>
              <a:defRPr/>
            </a:pPr>
            <a:fld id="{6294CDBB-2DF8-47C6-BC97-9C58A9B9F7A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rgbClr val="FFFFFF"/>
                </a:solidFill>
                <a:latin typeface="Times New Roman" pitchFamily="18" charset="0"/>
                <a:cs typeface="+mn-cs"/>
              </a:defRPr>
            </a:lvl1pPr>
          </a:lstStyle>
          <a:p>
            <a:pPr fontAlgn="base">
              <a:spcBef>
                <a:spcPct val="0"/>
              </a:spcBef>
              <a:spcAft>
                <a:spcPct val="0"/>
              </a:spcAft>
              <a:defRPr/>
            </a:pPr>
            <a:endParaRPr lang="en-US"/>
          </a:p>
        </p:txBody>
      </p:sp>
      <p:sp>
        <p:nvSpPr>
          <p:cNvPr id="4099"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FFFFFF"/>
                </a:solidFill>
                <a:latin typeface="Times New Roman" pitchFamily="18" charset="0"/>
                <a:cs typeface="+mn-cs"/>
              </a:defRPr>
            </a:lvl1pPr>
          </a:lstStyle>
          <a:p>
            <a:pPr fontAlgn="base">
              <a:spcBef>
                <a:spcPct val="0"/>
              </a:spcBef>
              <a:spcAft>
                <a:spcPct val="0"/>
              </a:spcAft>
              <a:defRPr/>
            </a:pPr>
            <a:endParaRPr lang="en-US"/>
          </a:p>
        </p:txBody>
      </p:sp>
      <p:sp>
        <p:nvSpPr>
          <p:cNvPr id="4100"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rgbClr val="FFFFFF"/>
                </a:solidFill>
                <a:latin typeface="Times New Roman" pitchFamily="18" charset="0"/>
                <a:cs typeface="+mn-cs"/>
              </a:defRPr>
            </a:lvl1pPr>
          </a:lstStyle>
          <a:p>
            <a:pPr fontAlgn="base">
              <a:spcBef>
                <a:spcPct val="0"/>
              </a:spcBef>
              <a:spcAft>
                <a:spcPct val="0"/>
              </a:spcAft>
              <a:defRPr/>
            </a:pPr>
            <a:fld id="{82FD6B43-A416-4BF7-B397-746D4D64BE97}" type="slidenum">
              <a:rPr lang="en-GB"/>
              <a:pPr fontAlgn="base">
                <a:spcBef>
                  <a:spcPct val="0"/>
                </a:spcBef>
                <a:spcAft>
                  <a:spcPct val="0"/>
                </a:spcAft>
                <a:defRPr/>
              </a:pPr>
              <a:t>‹N›</a:t>
            </a:fld>
            <a:endParaRPr lang="en-GB" dirty="0"/>
          </a:p>
        </p:txBody>
      </p:sp>
      <p:sp>
        <p:nvSpPr>
          <p:cNvPr id="12293" name="Rectangle 5"/>
          <p:cNvSpPr>
            <a:spLocks noGrp="1" noChangeArrowheads="1"/>
          </p:cNvSpPr>
          <p:nvPr>
            <p:ph type="title"/>
          </p:nvPr>
        </p:nvSpPr>
        <p:spPr bwMode="auto">
          <a:xfrm>
            <a:off x="0" y="115888"/>
            <a:ext cx="9132888"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Slide Title</a:t>
            </a:r>
          </a:p>
        </p:txBody>
      </p:sp>
      <p:sp>
        <p:nvSpPr>
          <p:cNvPr id="12294" name="Rectangle 6"/>
          <p:cNvSpPr>
            <a:spLocks noGrp="1" noChangeArrowheads="1"/>
          </p:cNvSpPr>
          <p:nvPr>
            <p:ph type="body" idx="1"/>
          </p:nvPr>
        </p:nvSpPr>
        <p:spPr bwMode="auto">
          <a:xfrm>
            <a:off x="533400" y="1828800"/>
            <a:ext cx="80772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Body Text</a:t>
            </a:r>
          </a:p>
          <a:p>
            <a:pPr lvl="1"/>
            <a:r>
              <a:rPr lang="en-GB" smtClean="0"/>
              <a:t>Second Level</a:t>
            </a:r>
          </a:p>
          <a:p>
            <a:pPr lvl="2"/>
            <a:r>
              <a:rPr lang="en-GB" smtClean="0"/>
              <a:t>Third Level</a:t>
            </a:r>
          </a:p>
          <a:p>
            <a:pPr lvl="3"/>
            <a:r>
              <a:rPr lang="en-GB" smtClean="0"/>
              <a:t>Fourth Level</a:t>
            </a:r>
          </a:p>
        </p:txBody>
      </p:sp>
    </p:spTree>
  </p:cSld>
  <p:clrMap bg1="dk2" tx1="lt1" bg2="dk1" tx2="lt2" accent1="accent1" accent2="accent2" accent3="accent3" accent4="accent4" accent5="accent5" accent6="accent6" hlink="hlink" folHlink="folHlink"/>
  <p:sldLayoutIdLst>
    <p:sldLayoutId id="2147483672" r:id="rId1"/>
  </p:sldLayoutIdLst>
  <p:transition spd="med"/>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Arial" pitchFamily="34" charset="0"/>
        </a:defRPr>
      </a:lvl2pPr>
      <a:lvl3pPr algn="ctr" rtl="0" eaLnBrk="0" fontAlgn="base" hangingPunct="0">
        <a:spcBef>
          <a:spcPct val="0"/>
        </a:spcBef>
        <a:spcAft>
          <a:spcPct val="0"/>
        </a:spcAft>
        <a:defRPr sz="4400" b="1">
          <a:solidFill>
            <a:srgbClr val="FFCC00"/>
          </a:solidFill>
          <a:latin typeface="Arial" pitchFamily="34" charset="0"/>
        </a:defRPr>
      </a:lvl3pPr>
      <a:lvl4pPr algn="ctr" rtl="0" eaLnBrk="0" fontAlgn="base" hangingPunct="0">
        <a:spcBef>
          <a:spcPct val="0"/>
        </a:spcBef>
        <a:spcAft>
          <a:spcPct val="0"/>
        </a:spcAft>
        <a:defRPr sz="4400" b="1">
          <a:solidFill>
            <a:srgbClr val="FFCC00"/>
          </a:solidFill>
          <a:latin typeface="Arial" pitchFamily="34" charset="0"/>
        </a:defRPr>
      </a:lvl4pPr>
      <a:lvl5pPr algn="ctr" rtl="0" eaLnBrk="0" fontAlgn="base" hangingPunct="0">
        <a:spcBef>
          <a:spcPct val="0"/>
        </a:spcBef>
        <a:spcAft>
          <a:spcPct val="0"/>
        </a:spcAft>
        <a:defRPr sz="4400" b="1">
          <a:solidFill>
            <a:srgbClr val="FFCC00"/>
          </a:solidFill>
          <a:latin typeface="Arial" pitchFamily="34" charset="0"/>
        </a:defRPr>
      </a:lvl5pPr>
      <a:lvl6pPr marL="457200" algn="ctr" rtl="0" eaLnBrk="0" fontAlgn="base" hangingPunct="0">
        <a:spcBef>
          <a:spcPct val="0"/>
        </a:spcBef>
        <a:spcAft>
          <a:spcPct val="0"/>
        </a:spcAft>
        <a:defRPr sz="4400" b="1">
          <a:solidFill>
            <a:srgbClr val="FFCC00"/>
          </a:solidFill>
          <a:latin typeface="Arial" pitchFamily="34" charset="0"/>
        </a:defRPr>
      </a:lvl6pPr>
      <a:lvl7pPr marL="914400" algn="ctr" rtl="0" eaLnBrk="0" fontAlgn="base" hangingPunct="0">
        <a:spcBef>
          <a:spcPct val="0"/>
        </a:spcBef>
        <a:spcAft>
          <a:spcPct val="0"/>
        </a:spcAft>
        <a:defRPr sz="4400" b="1">
          <a:solidFill>
            <a:srgbClr val="FFCC00"/>
          </a:solidFill>
          <a:latin typeface="Arial" pitchFamily="34" charset="0"/>
        </a:defRPr>
      </a:lvl7pPr>
      <a:lvl8pPr marL="1371600" algn="ctr" rtl="0" eaLnBrk="0" fontAlgn="base" hangingPunct="0">
        <a:spcBef>
          <a:spcPct val="0"/>
        </a:spcBef>
        <a:spcAft>
          <a:spcPct val="0"/>
        </a:spcAft>
        <a:defRPr sz="4400" b="1">
          <a:solidFill>
            <a:srgbClr val="FFCC00"/>
          </a:solidFill>
          <a:latin typeface="Arial" pitchFamily="34" charset="0"/>
        </a:defRPr>
      </a:lvl8pPr>
      <a:lvl9pPr marL="1828800" algn="ctr" rtl="0" eaLnBrk="0" fontAlgn="base" hangingPunct="0">
        <a:spcBef>
          <a:spcPct val="0"/>
        </a:spcBef>
        <a:spcAft>
          <a:spcPct val="0"/>
        </a:spcAft>
        <a:defRPr sz="4400" b="1">
          <a:solidFill>
            <a:srgbClr val="FFCC00"/>
          </a:solidFill>
          <a:latin typeface="Arial" pitchFamily="34" charset="0"/>
        </a:defRPr>
      </a:lvl9pPr>
    </p:titleStyle>
    <p:bodyStyle>
      <a:lvl1pPr marL="487363" indent="-487363" algn="l" rtl="0" eaLnBrk="0" fontAlgn="base" hangingPunct="0">
        <a:spcBef>
          <a:spcPct val="30000"/>
        </a:spcBef>
        <a:spcAft>
          <a:spcPct val="30000"/>
        </a:spcAft>
        <a:buClr>
          <a:srgbClr val="FF3300"/>
        </a:buClr>
        <a:buSzPct val="80000"/>
        <a:buFont typeface="Wingdings" pitchFamily="2" charset="2"/>
        <a:buChar char="l"/>
        <a:defRPr sz="3600" b="1">
          <a:solidFill>
            <a:schemeClr val="tx1"/>
          </a:solidFill>
          <a:latin typeface="+mn-lt"/>
          <a:ea typeface="+mn-ea"/>
          <a:cs typeface="+mn-cs"/>
        </a:defRPr>
      </a:lvl1pPr>
      <a:lvl2pPr marL="1058863" indent="-381000" algn="l" rtl="0" eaLnBrk="0" fontAlgn="base" hangingPunct="0">
        <a:spcBef>
          <a:spcPct val="30000"/>
        </a:spcBef>
        <a:spcAft>
          <a:spcPct val="30000"/>
        </a:spcAft>
        <a:buClr>
          <a:srgbClr val="FF3300"/>
        </a:buClr>
        <a:buSzPct val="80000"/>
        <a:buChar char="–"/>
        <a:defRPr sz="2800" b="1">
          <a:solidFill>
            <a:schemeClr val="tx1"/>
          </a:solidFill>
          <a:latin typeface="+mn-lt"/>
        </a:defRPr>
      </a:lvl2pPr>
      <a:lvl3pPr marL="1562100" indent="-228600" algn="l" rtl="0" eaLnBrk="0" fontAlgn="base" hangingPunct="0">
        <a:spcBef>
          <a:spcPct val="30000"/>
        </a:spcBef>
        <a:spcAft>
          <a:spcPct val="30000"/>
        </a:spcAft>
        <a:buClr>
          <a:srgbClr val="FF3300"/>
        </a:buClr>
        <a:buSzPct val="80000"/>
        <a:buFont typeface="Wingdings" pitchFamily="2" charset="2"/>
        <a:buChar char="u"/>
        <a:defRPr sz="2000" b="1">
          <a:solidFill>
            <a:schemeClr val="tx1"/>
          </a:solidFill>
          <a:latin typeface="+mn-lt"/>
        </a:defRPr>
      </a:lvl3pPr>
      <a:lvl4pPr marL="2011363" indent="-258763" algn="l" rtl="0" eaLnBrk="0" fontAlgn="base" hangingPunct="0">
        <a:spcBef>
          <a:spcPct val="30000"/>
        </a:spcBef>
        <a:spcAft>
          <a:spcPct val="30000"/>
        </a:spcAft>
        <a:buClr>
          <a:srgbClr val="FF3399"/>
        </a:buClr>
        <a:buSzPct val="80000"/>
        <a:buChar char="–"/>
        <a:defRPr b="1">
          <a:solidFill>
            <a:schemeClr val="tx1"/>
          </a:solidFill>
          <a:latin typeface="+mn-lt"/>
        </a:defRPr>
      </a:lvl4pPr>
      <a:lvl5pPr marL="2354263" indent="-228600" algn="l" rtl="0" eaLnBrk="0" fontAlgn="base" hangingPunct="0">
        <a:spcBef>
          <a:spcPct val="20000"/>
        </a:spcBef>
        <a:spcAft>
          <a:spcPct val="0"/>
        </a:spcAft>
        <a:buChar char="•"/>
        <a:defRPr sz="2000">
          <a:solidFill>
            <a:schemeClr val="tx1"/>
          </a:solidFill>
          <a:latin typeface="Times New Roman" pitchFamily="18" charset="0"/>
        </a:defRPr>
      </a:lvl5pPr>
      <a:lvl6pPr marL="2811463" indent="-228600" algn="l" rtl="0" eaLnBrk="0" fontAlgn="base" hangingPunct="0">
        <a:spcBef>
          <a:spcPct val="20000"/>
        </a:spcBef>
        <a:spcAft>
          <a:spcPct val="0"/>
        </a:spcAft>
        <a:buChar char="•"/>
        <a:defRPr sz="2000">
          <a:solidFill>
            <a:schemeClr val="tx1"/>
          </a:solidFill>
          <a:latin typeface="Times New Roman" pitchFamily="18" charset="0"/>
        </a:defRPr>
      </a:lvl6pPr>
      <a:lvl7pPr marL="3268663" indent="-228600" algn="l" rtl="0" eaLnBrk="0" fontAlgn="base" hangingPunct="0">
        <a:spcBef>
          <a:spcPct val="20000"/>
        </a:spcBef>
        <a:spcAft>
          <a:spcPct val="0"/>
        </a:spcAft>
        <a:buChar char="•"/>
        <a:defRPr sz="2000">
          <a:solidFill>
            <a:schemeClr val="tx1"/>
          </a:solidFill>
          <a:latin typeface="Times New Roman" pitchFamily="18" charset="0"/>
        </a:defRPr>
      </a:lvl7pPr>
      <a:lvl8pPr marL="3725863" indent="-228600" algn="l" rtl="0" eaLnBrk="0" fontAlgn="base" hangingPunct="0">
        <a:spcBef>
          <a:spcPct val="20000"/>
        </a:spcBef>
        <a:spcAft>
          <a:spcPct val="0"/>
        </a:spcAft>
        <a:buChar char="•"/>
        <a:defRPr sz="2000">
          <a:solidFill>
            <a:schemeClr val="tx1"/>
          </a:solidFill>
          <a:latin typeface="Times New Roman" pitchFamily="18" charset="0"/>
        </a:defRPr>
      </a:lvl8pPr>
      <a:lvl9pPr marL="4183063"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bwMode="auto">
          <a:xfrm>
            <a:off x="457200" y="128588"/>
            <a:ext cx="8228013" cy="14335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21507" name="Rectangle 2"/>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3789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wrap="none" anchor="ctr"/>
          <a:lstStyle/>
          <a:p>
            <a:pPr defTabSz="449263" fontAlgn="base">
              <a:spcBef>
                <a:spcPct val="0"/>
              </a:spcBef>
              <a:spcAft>
                <a:spcPct val="0"/>
              </a:spcAft>
              <a:buClr>
                <a:srgbClr val="000000"/>
              </a:buClr>
              <a:buSzPct val="100000"/>
              <a:buFont typeface="Times New Roman" charset="0"/>
              <a:buNone/>
              <a:defRPr/>
            </a:pPr>
            <a:endParaRPr lang="en-US" sz="2400">
              <a:solidFill>
                <a:srgbClr val="FFFFFF"/>
              </a:solidFill>
              <a:cs typeface="Arial" charset="0"/>
            </a:endParaRPr>
          </a:p>
        </p:txBody>
      </p:sp>
      <p:sp>
        <p:nvSpPr>
          <p:cNvPr id="3789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wrap="none" anchor="ctr"/>
          <a:lstStyle/>
          <a:p>
            <a:pPr defTabSz="449263" fontAlgn="base">
              <a:spcBef>
                <a:spcPct val="0"/>
              </a:spcBef>
              <a:spcAft>
                <a:spcPct val="0"/>
              </a:spcAft>
              <a:buClr>
                <a:srgbClr val="000000"/>
              </a:buClr>
              <a:buSzPct val="100000"/>
              <a:buFont typeface="Times New Roman" charset="0"/>
              <a:buNone/>
              <a:defRPr/>
            </a:pPr>
            <a:endParaRPr lang="en-US" sz="2400">
              <a:solidFill>
                <a:srgbClr val="FFFFFF"/>
              </a:solidFill>
              <a:cs typeface="Arial" charset="0"/>
            </a:endParaRPr>
          </a:p>
        </p:txBody>
      </p:sp>
      <p:sp>
        <p:nvSpPr>
          <p:cNvPr id="37893"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t" anchorCtr="0" compatLnSpc="1">
            <a:prstTxWarp prst="textNoShape">
              <a:avLst/>
            </a:prstTxWarp>
          </a:bodyPr>
          <a:lstStyle>
            <a:lvl1pPr algn="r">
              <a:buSzPct val="100000"/>
              <a:defRPr sz="1400">
                <a:solidFill>
                  <a:srgbClr val="000000"/>
                </a:solidFill>
                <a:latin typeface="Times New Roman" pitchFamily="18" charset="0"/>
                <a:cs typeface="Lucida Sans Unicode" pitchFamily="34" charset="0"/>
              </a:defRPr>
            </a:lvl1pPr>
          </a:lstStyle>
          <a:p>
            <a:pPr fontAlgn="base">
              <a:spcBef>
                <a:spcPct val="0"/>
              </a:spcBef>
              <a:spcAft>
                <a:spcPct val="0"/>
              </a:spcAft>
              <a:defRPr/>
            </a:pPr>
            <a:fld id="{B0B168EA-F915-4E00-8E82-AEB6DC1C681E}" type="slidenum">
              <a:rPr lang="it-IT"/>
              <a:pPr fontAlgn="base">
                <a:spcBef>
                  <a:spcPct val="0"/>
                </a:spcBef>
                <a:spcAft>
                  <a:spcPct val="0"/>
                </a:spcAft>
                <a:defRPr/>
              </a:pPr>
              <a:t>‹N›</a:t>
            </a:fld>
            <a:endParaRPr lang="it-IT"/>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ＭＳ Ｐゴシック"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ＭＳ Ｐゴシック"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ＭＳ Ｐゴシック"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6" rIns="91414" bIns="45706" numCol="1" anchor="ctr" anchorCtr="0" compatLnSpc="1">
            <a:prstTxWarp prst="textNoShape">
              <a:avLst/>
            </a:prstTxWarp>
          </a:bodyPr>
          <a:lstStyle/>
          <a:p>
            <a:pPr lvl="0"/>
            <a:r>
              <a:rPr lang="it-IT" smtClean="0"/>
              <a:t>Fare clic per modificare lo stile del titolo</a:t>
            </a:r>
          </a:p>
        </p:txBody>
      </p:sp>
      <p:sp>
        <p:nvSpPr>
          <p:cNvPr id="2253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14" tIns="45706" rIns="91414" bIns="45706"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14" tIns="45706" rIns="91414" bIns="45706"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fld id="{9CAB9A98-E6F2-4936-9687-28D93859E63A}" type="datetimeFigureOut">
              <a:rPr lang="it-IT"/>
              <a:pPr>
                <a:defRPr/>
              </a:pPr>
              <a:t>11/05/2013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14" tIns="45706" rIns="91414" bIns="45706"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14" tIns="45706" rIns="91414" bIns="45706"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EBBAFE08-A28A-4C32-AA0B-9889C962778A}" type="slidenum">
              <a:rPr lang="it-IT"/>
              <a:pPr>
                <a:defRPr/>
              </a:pPr>
              <a:t>‹N›</a:t>
            </a:fld>
            <a:endParaRPr lang="it-IT"/>
          </a:p>
        </p:txBody>
      </p:sp>
      <p:sp>
        <p:nvSpPr>
          <p:cNvPr id="7" name="Rettangolo 6"/>
          <p:cNvSpPr/>
          <p:nvPr userDrawn="1"/>
        </p:nvSpPr>
        <p:spPr>
          <a:xfrm>
            <a:off x="0" y="0"/>
            <a:ext cx="32385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lIns="91414" tIns="45706" rIns="91414" bIns="45706" anchor="ctr"/>
          <a:lstStyle/>
          <a:p>
            <a:pPr>
              <a:defRPr/>
            </a:pPr>
            <a:r>
              <a:rPr lang="it-IT" sz="1600" b="1" dirty="0">
                <a:solidFill>
                  <a:prstClr val="white"/>
                </a:solidFill>
                <a:ea typeface="Verdana" pitchFamily="34" charset="0"/>
                <a:cs typeface="Verdana" pitchFamily="34" charset="0"/>
              </a:rPr>
              <a:t>       UNIVERSTY  OF TORINO – DEPT. OF CLINICAL &amp; BIOLOGICAL SCIENCES </a:t>
            </a:r>
          </a:p>
        </p:txBody>
      </p:sp>
    </p:spTree>
  </p:cSld>
  <p:clrMap bg1="lt1" tx1="dk1" bg2="lt2" tx2="dk2" accent1="accent1" accent2="accent2" accent3="accent3" accent4="accent4" accent5="accent5" accent6="accent6" hlink="hlink" folHlink="folHlink"/>
  <p:sldLayoutIdLst>
    <p:sldLayoutId id="2147483676" r:id="rId1"/>
    <p:sldLayoutId id="214748368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70" algn="ctr" rtl="0" fontAlgn="base">
        <a:spcBef>
          <a:spcPct val="0"/>
        </a:spcBef>
        <a:spcAft>
          <a:spcPct val="0"/>
        </a:spcAft>
        <a:defRPr sz="4400">
          <a:solidFill>
            <a:schemeClr val="tx1"/>
          </a:solidFill>
          <a:latin typeface="Calibri" pitchFamily="34" charset="0"/>
        </a:defRPr>
      </a:lvl6pPr>
      <a:lvl7pPr marL="914139" algn="ctr" rtl="0" fontAlgn="base">
        <a:spcBef>
          <a:spcPct val="0"/>
        </a:spcBef>
        <a:spcAft>
          <a:spcPct val="0"/>
        </a:spcAft>
        <a:defRPr sz="4400">
          <a:solidFill>
            <a:schemeClr val="tx1"/>
          </a:solidFill>
          <a:latin typeface="Calibri" pitchFamily="34" charset="0"/>
        </a:defRPr>
      </a:lvl7pPr>
      <a:lvl8pPr marL="1371208" algn="ctr" rtl="0" fontAlgn="base">
        <a:spcBef>
          <a:spcPct val="0"/>
        </a:spcBef>
        <a:spcAft>
          <a:spcPct val="0"/>
        </a:spcAft>
        <a:defRPr sz="4400">
          <a:solidFill>
            <a:schemeClr val="tx1"/>
          </a:solidFill>
          <a:latin typeface="Calibri" pitchFamily="34" charset="0"/>
        </a:defRPr>
      </a:lvl8pPr>
      <a:lvl9pPr marL="1828278"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83"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5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2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9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9" name="Rectangle 175"/>
          <p:cNvSpPr>
            <a:spLocks noChangeArrowheads="1"/>
          </p:cNvSpPr>
          <p:nvPr/>
        </p:nvSpPr>
        <p:spPr bwMode="ltGray">
          <a:xfrm>
            <a:off x="0" y="0"/>
            <a:ext cx="9144000" cy="196850"/>
          </a:xfrm>
          <a:prstGeom prst="rect">
            <a:avLst/>
          </a:prstGeom>
          <a:solidFill>
            <a:srgbClr val="3399FF"/>
          </a:solidFill>
          <a:ln w="28575">
            <a:noFill/>
            <a:miter lim="800000"/>
            <a:headEnd/>
            <a:tailEnd/>
          </a:ln>
          <a:effectLst/>
        </p:spPr>
        <p:txBody>
          <a:bodyPr wrap="none" tIns="27432" bIns="27432" anchor="ctr"/>
          <a:lstStyle/>
          <a:p>
            <a:pPr eaLnBrk="0" fontAlgn="base" hangingPunct="0">
              <a:lnSpc>
                <a:spcPct val="90000"/>
              </a:lnSpc>
              <a:spcBef>
                <a:spcPct val="0"/>
              </a:spcBef>
              <a:spcAft>
                <a:spcPct val="0"/>
              </a:spcAft>
              <a:buClr>
                <a:srgbClr val="CC9900"/>
              </a:buClr>
              <a:buFont typeface="Symbol" pitchFamily="18" charset="2"/>
              <a:buChar char="-"/>
              <a:defRPr/>
            </a:pPr>
            <a:endParaRPr lang="en-GB" sz="1000">
              <a:solidFill>
                <a:srgbClr val="FFFFFF"/>
              </a:solidFill>
              <a:cs typeface="Arial" pitchFamily="34" charset="0"/>
            </a:endParaRPr>
          </a:p>
        </p:txBody>
      </p:sp>
      <p:sp>
        <p:nvSpPr>
          <p:cNvPr id="1200" name="Rectangle 176"/>
          <p:cNvSpPr>
            <a:spLocks noChangeArrowheads="1"/>
          </p:cNvSpPr>
          <p:nvPr/>
        </p:nvSpPr>
        <p:spPr bwMode="ltGray">
          <a:xfrm>
            <a:off x="0" y="6675438"/>
            <a:ext cx="9144000" cy="182562"/>
          </a:xfrm>
          <a:prstGeom prst="rect">
            <a:avLst/>
          </a:prstGeom>
          <a:solidFill>
            <a:srgbClr val="3399FF"/>
          </a:solidFill>
          <a:ln w="28575">
            <a:noFill/>
            <a:miter lim="800000"/>
            <a:headEnd/>
            <a:tailEnd/>
          </a:ln>
          <a:effectLst/>
        </p:spPr>
        <p:txBody>
          <a:bodyPr wrap="none" tIns="27432" bIns="27432" anchor="ctr"/>
          <a:lstStyle/>
          <a:p>
            <a:pPr eaLnBrk="0" fontAlgn="base" hangingPunct="0">
              <a:lnSpc>
                <a:spcPct val="90000"/>
              </a:lnSpc>
              <a:spcBef>
                <a:spcPct val="0"/>
              </a:spcBef>
              <a:spcAft>
                <a:spcPct val="0"/>
              </a:spcAft>
              <a:buClr>
                <a:srgbClr val="CC9900"/>
              </a:buClr>
              <a:buFont typeface="Symbol" pitchFamily="18" charset="2"/>
              <a:buChar char="-"/>
              <a:defRPr/>
            </a:pPr>
            <a:endParaRPr lang="en-GB" sz="1000">
              <a:solidFill>
                <a:srgbClr val="FFFFFF"/>
              </a:solidFill>
              <a:cs typeface="Arial" pitchFamily="34" charset="0"/>
            </a:endParaRPr>
          </a:p>
        </p:txBody>
      </p:sp>
      <p:pic>
        <p:nvPicPr>
          <p:cNvPr id="23556" name="Picture 171" descr="Mike Hodin Template text"/>
          <p:cNvPicPr>
            <a:picLocks noChangeAspect="1" noChangeArrowheads="1"/>
          </p:cNvPicPr>
          <p:nvPr/>
        </p:nvPicPr>
        <p:blipFill>
          <a:blip r:embed="rId3" cstate="print"/>
          <a:srcRect r="17596"/>
          <a:stretch>
            <a:fillRect/>
          </a:stretch>
        </p:blipFill>
        <p:spPr bwMode="ltGray">
          <a:xfrm>
            <a:off x="0" y="0"/>
            <a:ext cx="9144000" cy="6858000"/>
          </a:xfrm>
          <a:prstGeom prst="rect">
            <a:avLst/>
          </a:prstGeom>
          <a:solidFill>
            <a:srgbClr val="3399FF"/>
          </a:solidFill>
          <a:ln w="28575" algn="ctr">
            <a:noFill/>
            <a:miter lim="800000"/>
            <a:headEnd/>
            <a:tailEnd/>
          </a:ln>
        </p:spPr>
      </p:pic>
      <p:sp>
        <p:nvSpPr>
          <p:cNvPr id="23557" name="Rectangle 2"/>
          <p:cNvSpPr>
            <a:spLocks noGrp="1" noChangeArrowheads="1"/>
          </p:cNvSpPr>
          <p:nvPr>
            <p:ph type="title"/>
          </p:nvPr>
        </p:nvSpPr>
        <p:spPr bwMode="auto">
          <a:xfrm>
            <a:off x="479425" y="404813"/>
            <a:ext cx="8178800" cy="7921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br>
              <a:rPr lang="en-US" smtClean="0"/>
            </a:br>
            <a:r>
              <a:rPr lang="en-US" smtClean="0"/>
              <a:t>Click to edit Master title style</a:t>
            </a:r>
          </a:p>
        </p:txBody>
      </p:sp>
      <p:sp>
        <p:nvSpPr>
          <p:cNvPr id="23558" name="Rectangle 3"/>
          <p:cNvSpPr>
            <a:spLocks noGrp="1" noChangeArrowheads="1"/>
          </p:cNvSpPr>
          <p:nvPr>
            <p:ph type="body" idx="1"/>
          </p:nvPr>
        </p:nvSpPr>
        <p:spPr bwMode="auto">
          <a:xfrm>
            <a:off x="479425" y="1412875"/>
            <a:ext cx="8178800" cy="4968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userDrawn="1"/>
        </p:nvSpPr>
        <p:spPr>
          <a:xfrm>
            <a:off x="8866188" y="6453188"/>
            <a:ext cx="341312" cy="246062"/>
          </a:xfrm>
          <a:prstGeom prst="rect">
            <a:avLst/>
          </a:prstGeom>
          <a:noFill/>
        </p:spPr>
        <p:txBody>
          <a:bodyPr wrap="none">
            <a:spAutoFit/>
          </a:bodyPr>
          <a:lstStyle/>
          <a:p>
            <a:pPr fontAlgn="base">
              <a:spcBef>
                <a:spcPct val="0"/>
              </a:spcBef>
              <a:spcAft>
                <a:spcPct val="0"/>
              </a:spcAft>
              <a:defRPr/>
            </a:pPr>
            <a:fld id="{08524983-ED67-4BD6-B05E-01AA69C9BF6F}" type="slidenum">
              <a:rPr lang="en-US" sz="1000">
                <a:solidFill>
                  <a:srgbClr val="FFFFFF"/>
                </a:solidFill>
                <a:cs typeface="Arial" pitchFamily="34" charset="0"/>
              </a:rPr>
              <a:pPr fontAlgn="base">
                <a:spcBef>
                  <a:spcPct val="0"/>
                </a:spcBef>
                <a:spcAft>
                  <a:spcPct val="0"/>
                </a:spcAft>
                <a:defRPr/>
              </a:pPr>
              <a:t>‹N›</a:t>
            </a:fld>
            <a:endParaRPr lang="en-US" sz="1000" dirty="0">
              <a:solidFill>
                <a:srgbClr val="FFFFFF"/>
              </a:solidFill>
              <a:cs typeface="Arial" pitchFamily="34" charset="0"/>
            </a:endParaRPr>
          </a:p>
        </p:txBody>
      </p:sp>
    </p:spTree>
  </p:cSld>
  <p:clrMap bg1="dk2" tx1="lt1" bg2="dk1" tx2="lt2" accent1="accent1" accent2="accent2" accent3="accent3" accent4="accent4" accent5="accent5" accent6="accent6" hlink="hlink" folHlink="folHlink"/>
  <p:sldLayoutIdLst>
    <p:sldLayoutId id="2147483678" r:id="rId1"/>
  </p:sldLayoutIdLst>
  <p:hf hdr="0" dt="0"/>
  <p:txStyles>
    <p:titleStyle>
      <a:lvl1pPr algn="l" rtl="0" eaLnBrk="0" fontAlgn="base" hangingPunct="0">
        <a:lnSpc>
          <a:spcPct val="90000"/>
        </a:lnSpc>
        <a:spcBef>
          <a:spcPct val="0"/>
        </a:spcBef>
        <a:spcAft>
          <a:spcPct val="0"/>
        </a:spcAft>
        <a:buClr>
          <a:schemeClr val="tx2"/>
        </a:buClr>
        <a:buFont typeface="Wingdings 2" pitchFamily="18" charset="2"/>
        <a:defRPr kumimoji="1" sz="3200" b="1">
          <a:solidFill>
            <a:schemeClr val="accent1"/>
          </a:solidFill>
          <a:latin typeface="+mj-lt"/>
          <a:ea typeface="+mj-ea"/>
          <a:cs typeface="+mj-cs"/>
        </a:defRPr>
      </a:lvl1pPr>
      <a:lvl2pPr algn="l" rtl="0" eaLnBrk="0" fontAlgn="base" hangingPunct="0">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2pPr>
      <a:lvl3pPr algn="l" rtl="0" eaLnBrk="0" fontAlgn="base" hangingPunct="0">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3pPr>
      <a:lvl4pPr algn="l" rtl="0" eaLnBrk="0" fontAlgn="base" hangingPunct="0">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4pPr>
      <a:lvl5pPr algn="l" rtl="0" eaLnBrk="0" fontAlgn="base" hangingPunct="0">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5pPr>
      <a:lvl6pPr marL="457200" algn="l" rtl="0" fontAlgn="base">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6pPr>
      <a:lvl7pPr marL="914400" algn="l" rtl="0" fontAlgn="base">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7pPr>
      <a:lvl8pPr marL="1371600" algn="l" rtl="0" fontAlgn="base">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8pPr>
      <a:lvl9pPr marL="1828800" algn="l" rtl="0" fontAlgn="base">
        <a:lnSpc>
          <a:spcPct val="90000"/>
        </a:lnSpc>
        <a:spcBef>
          <a:spcPct val="0"/>
        </a:spcBef>
        <a:spcAft>
          <a:spcPct val="0"/>
        </a:spcAft>
        <a:buClr>
          <a:schemeClr val="tx2"/>
        </a:buClr>
        <a:buFont typeface="Wingdings 2" pitchFamily="18" charset="2"/>
        <a:defRPr kumimoji="1" sz="3200" b="1">
          <a:solidFill>
            <a:schemeClr val="accent1"/>
          </a:solidFill>
          <a:latin typeface="Arial" charset="0"/>
        </a:defRPr>
      </a:lvl9pPr>
    </p:titleStyle>
    <p:bodyStyle>
      <a:lvl1pPr marL="342900" indent="-342900" algn="l" rtl="0" eaLnBrk="0" fontAlgn="base" hangingPunct="0">
        <a:spcBef>
          <a:spcPct val="0"/>
        </a:spcBef>
        <a:spcAft>
          <a:spcPct val="20000"/>
        </a:spcAft>
        <a:buClr>
          <a:schemeClr val="accent1"/>
        </a:buClr>
        <a:buFont typeface="Wingdings" pitchFamily="2" charset="2"/>
        <a:buChar char="n"/>
        <a:defRPr sz="2400">
          <a:solidFill>
            <a:schemeClr val="tx1"/>
          </a:solidFill>
          <a:latin typeface="+mn-lt"/>
          <a:ea typeface="+mn-ea"/>
          <a:cs typeface="+mn-cs"/>
        </a:defRPr>
      </a:lvl1pPr>
      <a:lvl2pPr marL="630238" indent="-285750" algn="l" rtl="0" eaLnBrk="0" fontAlgn="base" hangingPunct="0">
        <a:spcBef>
          <a:spcPct val="0"/>
        </a:spcBef>
        <a:spcAft>
          <a:spcPct val="20000"/>
        </a:spcAft>
        <a:buClr>
          <a:schemeClr val="accent1"/>
        </a:buClr>
        <a:buFont typeface="Wingdings" pitchFamily="2" charset="2"/>
        <a:buChar char="w"/>
        <a:defRPr sz="2000">
          <a:solidFill>
            <a:schemeClr val="tx1"/>
          </a:solidFill>
          <a:latin typeface="+mn-lt"/>
        </a:defRPr>
      </a:lvl2pPr>
      <a:lvl3pPr marL="912813" indent="-280988" algn="l" rtl="0" eaLnBrk="0" fontAlgn="base" hangingPunct="0">
        <a:spcBef>
          <a:spcPct val="0"/>
        </a:spcBef>
        <a:spcAft>
          <a:spcPct val="20000"/>
        </a:spcAft>
        <a:buClr>
          <a:schemeClr val="accent1"/>
        </a:buClr>
        <a:buChar char="&gt;"/>
        <a:defRPr sz="2000">
          <a:solidFill>
            <a:schemeClr val="tx1"/>
          </a:solidFill>
          <a:latin typeface="+mn-lt"/>
        </a:defRPr>
      </a:lvl3pPr>
      <a:lvl4pPr marL="1255713" indent="-341313" algn="l" rtl="0" eaLnBrk="0" fontAlgn="base" hangingPunct="0">
        <a:spcBef>
          <a:spcPct val="0"/>
        </a:spcBef>
        <a:spcAft>
          <a:spcPct val="20000"/>
        </a:spcAft>
        <a:buClr>
          <a:schemeClr val="accent1"/>
        </a:buClr>
        <a:buChar char="–"/>
        <a:defRPr sz="1600">
          <a:solidFill>
            <a:schemeClr val="tx1"/>
          </a:solidFill>
          <a:latin typeface="+mn-lt"/>
        </a:defRPr>
      </a:lvl4pPr>
      <a:lvl5pPr marL="1598613" indent="-341313" algn="l" rtl="0" eaLnBrk="0" fontAlgn="base" hangingPunct="0">
        <a:spcBef>
          <a:spcPct val="0"/>
        </a:spcBef>
        <a:spcAft>
          <a:spcPct val="20000"/>
        </a:spcAft>
        <a:buClr>
          <a:schemeClr val="accent1"/>
        </a:buClr>
        <a:buChar char="–"/>
        <a:defRPr sz="1600">
          <a:solidFill>
            <a:schemeClr val="tx1"/>
          </a:solidFill>
          <a:latin typeface="+mn-lt"/>
        </a:defRPr>
      </a:lvl5pPr>
      <a:lvl6pPr marL="2055813" indent="-341313" algn="l" rtl="0" fontAlgn="base">
        <a:spcBef>
          <a:spcPct val="0"/>
        </a:spcBef>
        <a:spcAft>
          <a:spcPct val="20000"/>
        </a:spcAft>
        <a:buClr>
          <a:schemeClr val="accent1"/>
        </a:buClr>
        <a:buChar char="–"/>
        <a:defRPr sz="1600">
          <a:solidFill>
            <a:schemeClr val="tx1"/>
          </a:solidFill>
          <a:latin typeface="+mn-lt"/>
        </a:defRPr>
      </a:lvl6pPr>
      <a:lvl7pPr marL="2513013" indent="-341313" algn="l" rtl="0" fontAlgn="base">
        <a:spcBef>
          <a:spcPct val="0"/>
        </a:spcBef>
        <a:spcAft>
          <a:spcPct val="20000"/>
        </a:spcAft>
        <a:buClr>
          <a:schemeClr val="accent1"/>
        </a:buClr>
        <a:buChar char="–"/>
        <a:defRPr sz="1600">
          <a:solidFill>
            <a:schemeClr val="tx1"/>
          </a:solidFill>
          <a:latin typeface="+mn-lt"/>
        </a:defRPr>
      </a:lvl7pPr>
      <a:lvl8pPr marL="2970213" indent="-341313" algn="l" rtl="0" fontAlgn="base">
        <a:spcBef>
          <a:spcPct val="0"/>
        </a:spcBef>
        <a:spcAft>
          <a:spcPct val="20000"/>
        </a:spcAft>
        <a:buClr>
          <a:schemeClr val="accent1"/>
        </a:buClr>
        <a:buChar char="–"/>
        <a:defRPr sz="1600">
          <a:solidFill>
            <a:schemeClr val="tx1"/>
          </a:solidFill>
          <a:latin typeface="+mn-lt"/>
        </a:defRPr>
      </a:lvl8pPr>
      <a:lvl9pPr marL="3427413" indent="-341313" algn="l" rtl="0" fontAlgn="base">
        <a:spcBef>
          <a:spcPct val="0"/>
        </a:spcBef>
        <a:spcAft>
          <a:spcPct val="2000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1"/>
            <a:ext cx="3491880" cy="6846644"/>
          </a:xfrm>
          <a:prstGeom prst="rect">
            <a:avLst/>
          </a:prstGeom>
          <a:noFill/>
          <a:ln w="9525">
            <a:noFill/>
            <a:miter lim="800000"/>
            <a:headEnd/>
            <a:tailEnd/>
          </a:ln>
        </p:spPr>
      </p:pic>
      <p:pic>
        <p:nvPicPr>
          <p:cNvPr id="64517" name="Picture 5"/>
          <p:cNvPicPr>
            <a:picLocks noChangeAspect="1" noChangeArrowheads="1"/>
          </p:cNvPicPr>
          <p:nvPr/>
        </p:nvPicPr>
        <p:blipFill>
          <a:blip r:embed="rId3" cstate="print"/>
          <a:srcRect/>
          <a:stretch>
            <a:fillRect/>
          </a:stretch>
        </p:blipFill>
        <p:spPr bwMode="auto">
          <a:xfrm>
            <a:off x="3779911" y="836712"/>
            <a:ext cx="4992555" cy="720080"/>
          </a:xfrm>
          <a:prstGeom prst="rect">
            <a:avLst/>
          </a:prstGeom>
          <a:noFill/>
          <a:ln w="9525">
            <a:noFill/>
            <a:miter lim="800000"/>
            <a:headEnd/>
            <a:tailEnd/>
          </a:ln>
        </p:spPr>
      </p:pic>
      <p:sp>
        <p:nvSpPr>
          <p:cNvPr id="6" name="CasellaDiTesto 5"/>
          <p:cNvSpPr txBox="1"/>
          <p:nvPr/>
        </p:nvSpPr>
        <p:spPr>
          <a:xfrm>
            <a:off x="3707904" y="3573016"/>
            <a:ext cx="5256584" cy="400110"/>
          </a:xfrm>
          <a:prstGeom prst="rect">
            <a:avLst/>
          </a:prstGeom>
          <a:noFill/>
        </p:spPr>
        <p:txBody>
          <a:bodyPr wrap="square" rtlCol="0">
            <a:spAutoFit/>
          </a:bodyPr>
          <a:lstStyle/>
          <a:p>
            <a:r>
              <a:rPr lang="en-US" sz="2000" b="1" dirty="0" smtClean="0"/>
              <a:t>CRIZOTINIB NELLA NEOPLASIA POLMONARE</a:t>
            </a:r>
          </a:p>
        </p:txBody>
      </p:sp>
      <p:sp>
        <p:nvSpPr>
          <p:cNvPr id="8" name="CasellaDiTesto 7"/>
          <p:cNvSpPr txBox="1"/>
          <p:nvPr/>
        </p:nvSpPr>
        <p:spPr>
          <a:xfrm>
            <a:off x="4427984" y="4595644"/>
            <a:ext cx="3888432" cy="1508105"/>
          </a:xfrm>
          <a:prstGeom prst="rect">
            <a:avLst/>
          </a:prstGeom>
          <a:noFill/>
        </p:spPr>
        <p:txBody>
          <a:bodyPr wrap="square" rtlCol="0">
            <a:spAutoFit/>
          </a:bodyPr>
          <a:lstStyle/>
          <a:p>
            <a:pPr algn="ctr"/>
            <a:r>
              <a:rPr lang="en-US" sz="2800" b="1" dirty="0" err="1" smtClean="0">
                <a:solidFill>
                  <a:srgbClr val="00B0F0"/>
                </a:solidFill>
              </a:rPr>
              <a:t>Lucio</a:t>
            </a:r>
            <a:r>
              <a:rPr lang="en-US" sz="2800" b="1" dirty="0" smtClean="0">
                <a:solidFill>
                  <a:srgbClr val="00B0F0"/>
                </a:solidFill>
              </a:rPr>
              <a:t> </a:t>
            </a:r>
            <a:r>
              <a:rPr lang="en-US" sz="2800" b="1" dirty="0" err="1" smtClean="0">
                <a:solidFill>
                  <a:srgbClr val="00B0F0"/>
                </a:solidFill>
              </a:rPr>
              <a:t>Crinò</a:t>
            </a:r>
            <a:endParaRPr lang="en-US" sz="2800" b="1" dirty="0" smtClean="0">
              <a:solidFill>
                <a:srgbClr val="00B0F0"/>
              </a:solidFill>
            </a:endParaRPr>
          </a:p>
          <a:p>
            <a:pPr algn="ctr"/>
            <a:r>
              <a:rPr lang="en-US" b="1" dirty="0" smtClean="0">
                <a:solidFill>
                  <a:srgbClr val="00B0F0"/>
                </a:solidFill>
              </a:rPr>
              <a:t>S.C. </a:t>
            </a:r>
            <a:r>
              <a:rPr lang="en-US" b="1" dirty="0" err="1" smtClean="0">
                <a:solidFill>
                  <a:srgbClr val="00B0F0"/>
                </a:solidFill>
              </a:rPr>
              <a:t>di</a:t>
            </a:r>
            <a:r>
              <a:rPr lang="en-US" b="1" dirty="0" smtClean="0">
                <a:solidFill>
                  <a:srgbClr val="00B0F0"/>
                </a:solidFill>
              </a:rPr>
              <a:t> </a:t>
            </a:r>
            <a:r>
              <a:rPr lang="en-US" b="1" dirty="0" err="1" smtClean="0">
                <a:solidFill>
                  <a:srgbClr val="00B0F0"/>
                </a:solidFill>
              </a:rPr>
              <a:t>Oncologia</a:t>
            </a:r>
            <a:r>
              <a:rPr lang="en-US" b="1" dirty="0" smtClean="0">
                <a:solidFill>
                  <a:srgbClr val="00B0F0"/>
                </a:solidFill>
              </a:rPr>
              <a:t> </a:t>
            </a:r>
            <a:r>
              <a:rPr lang="en-US" b="1" dirty="0" err="1" smtClean="0">
                <a:solidFill>
                  <a:srgbClr val="00B0F0"/>
                </a:solidFill>
              </a:rPr>
              <a:t>Medica</a:t>
            </a:r>
            <a:endParaRPr lang="en-US" b="1" dirty="0" smtClean="0">
              <a:solidFill>
                <a:srgbClr val="00B0F0"/>
              </a:solidFill>
            </a:endParaRPr>
          </a:p>
          <a:p>
            <a:pPr algn="ctr"/>
            <a:r>
              <a:rPr lang="en-US" b="1" dirty="0" err="1" smtClean="0">
                <a:solidFill>
                  <a:srgbClr val="00B0F0"/>
                </a:solidFill>
              </a:rPr>
              <a:t>Azienda</a:t>
            </a:r>
            <a:r>
              <a:rPr lang="en-US" b="1" dirty="0" smtClean="0">
                <a:solidFill>
                  <a:srgbClr val="00B0F0"/>
                </a:solidFill>
              </a:rPr>
              <a:t> </a:t>
            </a:r>
            <a:r>
              <a:rPr lang="en-US" b="1" dirty="0" err="1" smtClean="0">
                <a:solidFill>
                  <a:srgbClr val="00B0F0"/>
                </a:solidFill>
              </a:rPr>
              <a:t>Ospedaliera</a:t>
            </a:r>
            <a:r>
              <a:rPr lang="en-US" b="1" dirty="0" smtClean="0">
                <a:solidFill>
                  <a:srgbClr val="00B0F0"/>
                </a:solidFill>
              </a:rPr>
              <a:t> </a:t>
            </a:r>
            <a:r>
              <a:rPr lang="en-US" b="1" dirty="0" err="1" smtClean="0">
                <a:solidFill>
                  <a:srgbClr val="00B0F0"/>
                </a:solidFill>
              </a:rPr>
              <a:t>di</a:t>
            </a:r>
            <a:r>
              <a:rPr lang="en-US" b="1" dirty="0" smtClean="0">
                <a:solidFill>
                  <a:srgbClr val="00B0F0"/>
                </a:solidFill>
              </a:rPr>
              <a:t> Perugia</a:t>
            </a:r>
          </a:p>
          <a:p>
            <a:endParaRPr lang="en-US" sz="2800"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arth"/>
          <p:cNvPicPr>
            <a:picLocks noChangeAspect="1" noChangeArrowheads="1"/>
          </p:cNvPicPr>
          <p:nvPr/>
        </p:nvPicPr>
        <p:blipFill>
          <a:blip r:embed="rId3" cstate="print"/>
          <a:srcRect/>
          <a:stretch>
            <a:fillRect/>
          </a:stretch>
        </p:blipFill>
        <p:spPr bwMode="auto">
          <a:xfrm>
            <a:off x="1042988" y="1196975"/>
            <a:ext cx="7058025" cy="4941888"/>
          </a:xfrm>
          <a:prstGeom prst="rect">
            <a:avLst/>
          </a:prstGeom>
          <a:noFill/>
          <a:ln w="9525">
            <a:noFill/>
            <a:miter lim="800000"/>
            <a:headEnd/>
            <a:tailEnd/>
          </a:ln>
        </p:spPr>
      </p:pic>
      <p:sp>
        <p:nvSpPr>
          <p:cNvPr id="63491" name="Rectangle 3"/>
          <p:cNvSpPr>
            <a:spLocks noGrp="1" noChangeArrowheads="1"/>
          </p:cNvSpPr>
          <p:nvPr>
            <p:ph type="title"/>
          </p:nvPr>
        </p:nvSpPr>
        <p:spPr>
          <a:xfrm>
            <a:off x="1117600" y="260350"/>
            <a:ext cx="6908800" cy="1143000"/>
          </a:xfrm>
        </p:spPr>
        <p:txBody>
          <a:bodyPr/>
          <a:lstStyle/>
          <a:p>
            <a:r>
              <a:rPr lang="en-US" smtClean="0">
                <a:solidFill>
                  <a:srgbClr val="FFFF00"/>
                </a:solidFill>
              </a:rPr>
              <a:t>The burden of NSCLC</a:t>
            </a:r>
            <a:endParaRPr lang="en-GB" smtClean="0">
              <a:solidFill>
                <a:srgbClr val="FFFF00"/>
              </a:solidFill>
            </a:endParaRPr>
          </a:p>
        </p:txBody>
      </p:sp>
      <p:sp>
        <p:nvSpPr>
          <p:cNvPr id="63492" name="Rectangle 4"/>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GB" sz="2400" smtClean="0">
              <a:solidFill>
                <a:srgbClr val="FFFFFF"/>
              </a:solidFill>
              <a:ea typeface="ＭＳ Ｐゴシック" pitchFamily="34" charset="-128"/>
              <a:cs typeface="Arial" pitchFamily="34" charset="0"/>
            </a:endParaRPr>
          </a:p>
        </p:txBody>
      </p:sp>
      <p:sp>
        <p:nvSpPr>
          <p:cNvPr id="63493" name="Text Box 5"/>
          <p:cNvSpPr txBox="1">
            <a:spLocks noChangeArrowheads="1"/>
          </p:cNvSpPr>
          <p:nvPr/>
        </p:nvSpPr>
        <p:spPr bwMode="auto">
          <a:xfrm>
            <a:off x="20638" y="6524625"/>
            <a:ext cx="6546850" cy="274638"/>
          </a:xfrm>
          <a:prstGeom prst="rect">
            <a:avLst/>
          </a:prstGeom>
          <a:noFill/>
          <a:ln w="9525">
            <a:noFill/>
            <a:miter lim="800000"/>
            <a:headEnd/>
            <a:tailEnd/>
          </a:ln>
        </p:spPr>
        <p:txBody>
          <a:bodyPr wrap="none">
            <a:spAutoFit/>
          </a:bodyPr>
          <a:lstStyle/>
          <a:p>
            <a:pPr fontAlgn="base">
              <a:spcBef>
                <a:spcPct val="0"/>
              </a:spcBef>
              <a:spcAft>
                <a:spcPct val="0"/>
              </a:spcAft>
            </a:pPr>
            <a:r>
              <a:rPr lang="en-GB" sz="1200" smtClean="0">
                <a:solidFill>
                  <a:srgbClr val="FFFFFF"/>
                </a:solidFill>
                <a:ea typeface="ＭＳ Ｐゴシック" pitchFamily="34" charset="-128"/>
                <a:cs typeface="Arial" pitchFamily="34" charset="0"/>
              </a:rPr>
              <a:t>Parkin D, et al. CA Cancer J Clin 2005;55:74–108; Ferlay J, et al. Ann Oncol 2007;18:581–592</a:t>
            </a:r>
          </a:p>
        </p:txBody>
      </p:sp>
      <p:sp>
        <p:nvSpPr>
          <p:cNvPr id="63494" name="AutoShape 6"/>
          <p:cNvSpPr>
            <a:spLocks noChangeArrowheads="1"/>
          </p:cNvSpPr>
          <p:nvPr/>
        </p:nvSpPr>
        <p:spPr bwMode="auto">
          <a:xfrm>
            <a:off x="4284663" y="1989138"/>
            <a:ext cx="3457575" cy="863600"/>
          </a:xfrm>
          <a:prstGeom prst="roundRect">
            <a:avLst>
              <a:gd name="adj" fmla="val 16667"/>
            </a:avLst>
          </a:prstGeom>
          <a:solidFill>
            <a:srgbClr val="FFCC99">
              <a:alpha val="89803"/>
            </a:srgbClr>
          </a:solidFill>
          <a:ln w="9525">
            <a:solidFill>
              <a:schemeClr val="bg1"/>
            </a:solidFill>
            <a:round/>
            <a:headEnd/>
            <a:tailEnd/>
          </a:ln>
        </p:spPr>
        <p:txBody>
          <a:bodyPr wrap="none" anchor="ctr"/>
          <a:lstStyle/>
          <a:p>
            <a:pPr algn="ctr" eaLnBrk="0" fontAlgn="base" hangingPunct="0">
              <a:spcBef>
                <a:spcPct val="0"/>
              </a:spcBef>
              <a:spcAft>
                <a:spcPct val="0"/>
              </a:spcAft>
            </a:pPr>
            <a:r>
              <a:rPr lang="en-US" b="1" smtClean="0">
                <a:solidFill>
                  <a:srgbClr val="0033AB"/>
                </a:solidFill>
                <a:ea typeface="ＭＳ Ｐゴシック" pitchFamily="34" charset="-128"/>
                <a:cs typeface="Arial" pitchFamily="34" charset="0"/>
              </a:rPr>
              <a:t>Lung cancer in Europe:</a:t>
            </a:r>
          </a:p>
          <a:p>
            <a:pPr algn="ctr" eaLnBrk="0" fontAlgn="base" hangingPunct="0">
              <a:spcBef>
                <a:spcPct val="0"/>
              </a:spcBef>
              <a:spcAft>
                <a:spcPct val="0"/>
              </a:spcAft>
            </a:pPr>
            <a:r>
              <a:rPr lang="en-US" b="1" smtClean="0">
                <a:solidFill>
                  <a:srgbClr val="0033AB"/>
                </a:solidFill>
                <a:ea typeface="ＭＳ Ｐゴシック" pitchFamily="34" charset="-128"/>
                <a:cs typeface="Arial" pitchFamily="34" charset="0"/>
              </a:rPr>
              <a:t>292 000 new cases</a:t>
            </a:r>
          </a:p>
          <a:p>
            <a:pPr algn="ctr" eaLnBrk="0" fontAlgn="base" hangingPunct="0">
              <a:spcBef>
                <a:spcPct val="0"/>
              </a:spcBef>
              <a:spcAft>
                <a:spcPct val="0"/>
              </a:spcAft>
            </a:pPr>
            <a:r>
              <a:rPr lang="en-US" b="1" smtClean="0">
                <a:solidFill>
                  <a:srgbClr val="0033AB"/>
                </a:solidFill>
                <a:ea typeface="ＭＳ Ｐゴシック" pitchFamily="34" charset="-128"/>
                <a:cs typeface="Arial" pitchFamily="34" charset="0"/>
              </a:rPr>
              <a:t>253 300 deaths</a:t>
            </a:r>
            <a:endParaRPr lang="en-GB" b="1" smtClean="0">
              <a:solidFill>
                <a:srgbClr val="0033AB"/>
              </a:solidFill>
              <a:ea typeface="ＭＳ Ｐゴシック" pitchFamily="34" charset="-128"/>
              <a:cs typeface="Arial" pitchFamily="34" charset="0"/>
            </a:endParaRPr>
          </a:p>
        </p:txBody>
      </p:sp>
      <p:sp>
        <p:nvSpPr>
          <p:cNvPr id="63495" name="AutoShape 7"/>
          <p:cNvSpPr>
            <a:spLocks noChangeArrowheads="1"/>
          </p:cNvSpPr>
          <p:nvPr/>
        </p:nvSpPr>
        <p:spPr bwMode="auto">
          <a:xfrm>
            <a:off x="1258888" y="3357563"/>
            <a:ext cx="4537075" cy="863600"/>
          </a:xfrm>
          <a:prstGeom prst="roundRect">
            <a:avLst>
              <a:gd name="adj" fmla="val 16667"/>
            </a:avLst>
          </a:prstGeom>
          <a:solidFill>
            <a:srgbClr val="FFCC99">
              <a:alpha val="89803"/>
            </a:srgbClr>
          </a:solidFill>
          <a:ln w="9525">
            <a:solidFill>
              <a:schemeClr val="bg1"/>
            </a:solidFill>
            <a:round/>
            <a:headEnd/>
            <a:tailEnd/>
          </a:ln>
        </p:spPr>
        <p:txBody>
          <a:bodyPr wrap="none" anchor="ctr"/>
          <a:lstStyle/>
          <a:p>
            <a:pPr algn="ctr" eaLnBrk="0" fontAlgn="base" hangingPunct="0">
              <a:spcBef>
                <a:spcPct val="0"/>
              </a:spcBef>
              <a:spcAft>
                <a:spcPct val="0"/>
              </a:spcAft>
            </a:pPr>
            <a:r>
              <a:rPr lang="en-US" b="1" smtClean="0">
                <a:solidFill>
                  <a:srgbClr val="0033AB"/>
                </a:solidFill>
                <a:ea typeface="ＭＳ Ｐゴシック" pitchFamily="34" charset="-128"/>
                <a:cs typeface="Arial" pitchFamily="34" charset="0"/>
              </a:rPr>
              <a:t>Lung cancer worldwide:</a:t>
            </a:r>
          </a:p>
          <a:p>
            <a:pPr algn="ctr" eaLnBrk="0" fontAlgn="base" hangingPunct="0">
              <a:spcBef>
                <a:spcPct val="0"/>
              </a:spcBef>
              <a:spcAft>
                <a:spcPct val="0"/>
              </a:spcAft>
            </a:pPr>
            <a:r>
              <a:rPr lang="en-US" b="1" smtClean="0">
                <a:solidFill>
                  <a:srgbClr val="0033AB"/>
                </a:solidFill>
                <a:ea typeface="ＭＳ Ｐゴシック" pitchFamily="34" charset="-128"/>
                <a:cs typeface="Arial" pitchFamily="34" charset="0"/>
              </a:rPr>
              <a:t>1.5 million new cases</a:t>
            </a:r>
          </a:p>
          <a:p>
            <a:pPr algn="ctr" eaLnBrk="0" fontAlgn="base" hangingPunct="0">
              <a:spcBef>
                <a:spcPct val="0"/>
              </a:spcBef>
              <a:spcAft>
                <a:spcPct val="0"/>
              </a:spcAft>
            </a:pPr>
            <a:r>
              <a:rPr lang="en-US" b="1" smtClean="0">
                <a:solidFill>
                  <a:srgbClr val="0033AB"/>
                </a:solidFill>
                <a:ea typeface="ＭＳ Ｐゴシック" pitchFamily="34" charset="-128"/>
                <a:cs typeface="Arial" pitchFamily="34" charset="0"/>
              </a:rPr>
              <a:t>1.18 million deaths</a:t>
            </a:r>
            <a:endParaRPr lang="en-GB" b="1" smtClean="0">
              <a:solidFill>
                <a:srgbClr val="0033AB"/>
              </a:solidFill>
              <a:ea typeface="ＭＳ Ｐゴシック" pitchFamily="34" charset="-128"/>
              <a:cs typeface="Arial" pitchFamily="34" charset="0"/>
            </a:endParaRPr>
          </a:p>
        </p:txBody>
      </p:sp>
      <p:sp>
        <p:nvSpPr>
          <p:cNvPr id="63496" name="AutoShape 8"/>
          <p:cNvSpPr>
            <a:spLocks noChangeArrowheads="1"/>
          </p:cNvSpPr>
          <p:nvPr/>
        </p:nvSpPr>
        <p:spPr bwMode="auto">
          <a:xfrm>
            <a:off x="2124075" y="5013325"/>
            <a:ext cx="4968875" cy="863600"/>
          </a:xfrm>
          <a:prstGeom prst="roundRect">
            <a:avLst>
              <a:gd name="adj" fmla="val 16667"/>
            </a:avLst>
          </a:prstGeom>
          <a:solidFill>
            <a:srgbClr val="FFCC99">
              <a:alpha val="89803"/>
            </a:srgbClr>
          </a:solidFill>
          <a:ln w="9525">
            <a:solidFill>
              <a:schemeClr val="bg1"/>
            </a:solidFill>
            <a:round/>
            <a:headEnd/>
            <a:tailEnd/>
          </a:ln>
        </p:spPr>
        <p:txBody>
          <a:bodyPr wrap="none" anchor="ctr"/>
          <a:lstStyle/>
          <a:p>
            <a:pPr algn="ctr" eaLnBrk="0" fontAlgn="base" hangingPunct="0">
              <a:spcBef>
                <a:spcPct val="0"/>
              </a:spcBef>
              <a:spcAft>
                <a:spcPct val="0"/>
              </a:spcAft>
            </a:pPr>
            <a:r>
              <a:rPr lang="en-US" b="1" smtClean="0">
                <a:solidFill>
                  <a:srgbClr val="0033AB"/>
                </a:solidFill>
                <a:ea typeface="ＭＳ Ｐゴシック" pitchFamily="34" charset="-128"/>
                <a:cs typeface="Arial" pitchFamily="34" charset="0"/>
              </a:rPr>
              <a:t>NSCLC accounts for &gt;80% of lung cancers</a:t>
            </a:r>
            <a:endParaRPr lang="en-GB" b="1" smtClean="0">
              <a:solidFill>
                <a:srgbClr val="0033AB"/>
              </a:solidFill>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a:defRPr/>
            </a:pPr>
            <a:r>
              <a:rPr lang="en-GB" sz="4000" b="1" smtClean="0">
                <a:solidFill>
                  <a:srgbClr val="FFFF00"/>
                </a:solidFill>
                <a:effectLst>
                  <a:outerShdw blurRad="38100" dist="38100" dir="2700000" algn="tl">
                    <a:srgbClr val="000000"/>
                  </a:outerShdw>
                </a:effectLst>
              </a:rPr>
              <a:t>‘</a:t>
            </a:r>
            <a:r>
              <a:rPr lang="en-GB" sz="3600" b="1" smtClean="0">
                <a:solidFill>
                  <a:srgbClr val="FFFF00"/>
                </a:solidFill>
                <a:effectLst>
                  <a:outerShdw blurRad="38100" dist="38100" dir="2700000" algn="tl">
                    <a:srgbClr val="000000"/>
                  </a:outerShdw>
                </a:effectLst>
              </a:rPr>
              <a:t>Longer life’ . . . are we meeting the</a:t>
            </a:r>
            <a:br>
              <a:rPr lang="en-GB" sz="3600" b="1" smtClean="0">
                <a:solidFill>
                  <a:srgbClr val="FFFF00"/>
                </a:solidFill>
                <a:effectLst>
                  <a:outerShdw blurRad="38100" dist="38100" dir="2700000" algn="tl">
                    <a:srgbClr val="000000"/>
                  </a:outerShdw>
                </a:effectLst>
              </a:rPr>
            </a:br>
            <a:r>
              <a:rPr lang="en-GB" sz="3600" b="1" smtClean="0">
                <a:solidFill>
                  <a:srgbClr val="FFFF00"/>
                </a:solidFill>
                <a:effectLst>
                  <a:outerShdw blurRad="38100" dist="38100" dir="2700000" algn="tl">
                    <a:srgbClr val="000000"/>
                  </a:outerShdw>
                </a:effectLst>
              </a:rPr>
              <a:t>objective?</a:t>
            </a:r>
          </a:p>
        </p:txBody>
      </p:sp>
      <p:graphicFrame>
        <p:nvGraphicFramePr>
          <p:cNvPr id="1026" name="Object 2"/>
          <p:cNvGraphicFramePr>
            <a:graphicFrameLocks noChangeAspect="1"/>
          </p:cNvGraphicFramePr>
          <p:nvPr>
            <p:ph idx="4294967295"/>
          </p:nvPr>
        </p:nvGraphicFramePr>
        <p:xfrm>
          <a:off x="3714750" y="1601788"/>
          <a:ext cx="5099050" cy="3914775"/>
        </p:xfrm>
        <a:graphic>
          <a:graphicData uri="http://schemas.openxmlformats.org/presentationml/2006/ole">
            <p:oleObj spid="_x0000_s1026" name="Chart" r:id="rId4" imgW="5105400" imgH="4448251" progId="MSGraph.Chart.8">
              <p:embed followColorScheme="full"/>
            </p:oleObj>
          </a:graphicData>
        </a:graphic>
      </p:graphicFrame>
      <p:sp>
        <p:nvSpPr>
          <p:cNvPr id="1028" name="Text Box 24"/>
          <p:cNvSpPr txBox="1">
            <a:spLocks noChangeArrowheads="1"/>
          </p:cNvSpPr>
          <p:nvPr/>
        </p:nvSpPr>
        <p:spPr bwMode="white">
          <a:xfrm>
            <a:off x="4548188" y="4572000"/>
            <a:ext cx="1657350" cy="58420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GB" sz="1600" b="1" smtClean="0">
                <a:solidFill>
                  <a:srgbClr val="000000"/>
                </a:solidFill>
                <a:cs typeface="Arial" pitchFamily="34" charset="0"/>
              </a:rPr>
              <a:t>BSC:</a:t>
            </a:r>
          </a:p>
          <a:p>
            <a:pPr algn="ctr" eaLnBrk="0" fontAlgn="base" hangingPunct="0">
              <a:spcBef>
                <a:spcPct val="0"/>
              </a:spcBef>
              <a:spcAft>
                <a:spcPct val="0"/>
              </a:spcAft>
            </a:pPr>
            <a:r>
              <a:rPr lang="en-GB" sz="1600" b="1" smtClean="0">
                <a:solidFill>
                  <a:srgbClr val="000000"/>
                </a:solidFill>
                <a:cs typeface="Arial" pitchFamily="34" charset="0"/>
              </a:rPr>
              <a:t>2–5 months</a:t>
            </a:r>
          </a:p>
        </p:txBody>
      </p:sp>
      <p:sp>
        <p:nvSpPr>
          <p:cNvPr id="1029" name="Text Box 25"/>
          <p:cNvSpPr txBox="1">
            <a:spLocks noChangeArrowheads="1"/>
          </p:cNvSpPr>
          <p:nvPr/>
        </p:nvSpPr>
        <p:spPr bwMode="white">
          <a:xfrm>
            <a:off x="4500563" y="3702050"/>
            <a:ext cx="2625725" cy="58420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GB" sz="1600" b="1" smtClean="0">
                <a:solidFill>
                  <a:srgbClr val="000000"/>
                </a:solidFill>
                <a:cs typeface="Arial" pitchFamily="34" charset="0"/>
              </a:rPr>
              <a:t>Single-agent platinum:</a:t>
            </a:r>
            <a:br>
              <a:rPr lang="en-GB" sz="1600" b="1" smtClean="0">
                <a:solidFill>
                  <a:srgbClr val="000000"/>
                </a:solidFill>
                <a:cs typeface="Arial" pitchFamily="34" charset="0"/>
              </a:rPr>
            </a:br>
            <a:r>
              <a:rPr lang="en-GB" sz="1600" b="1" smtClean="0">
                <a:solidFill>
                  <a:srgbClr val="000000"/>
                </a:solidFill>
                <a:cs typeface="Arial" pitchFamily="34" charset="0"/>
              </a:rPr>
              <a:t>6–8 months</a:t>
            </a:r>
          </a:p>
        </p:txBody>
      </p:sp>
      <p:sp>
        <p:nvSpPr>
          <p:cNvPr id="1030" name="Text Box 26"/>
          <p:cNvSpPr txBox="1">
            <a:spLocks noChangeArrowheads="1"/>
          </p:cNvSpPr>
          <p:nvPr/>
        </p:nvSpPr>
        <p:spPr bwMode="white">
          <a:xfrm>
            <a:off x="4500563" y="2786063"/>
            <a:ext cx="3311525" cy="58420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GB" sz="1600" b="1" smtClean="0">
                <a:solidFill>
                  <a:srgbClr val="000000"/>
                </a:solidFill>
                <a:cs typeface="Arial" pitchFamily="34" charset="0"/>
              </a:rPr>
              <a:t>Platinum-based doublets:</a:t>
            </a:r>
            <a:br>
              <a:rPr lang="en-GB" sz="1600" b="1" smtClean="0">
                <a:solidFill>
                  <a:srgbClr val="000000"/>
                </a:solidFill>
                <a:cs typeface="Arial" pitchFamily="34" charset="0"/>
              </a:rPr>
            </a:br>
            <a:r>
              <a:rPr lang="en-GB" sz="1600" b="1" smtClean="0">
                <a:solidFill>
                  <a:srgbClr val="000000"/>
                </a:solidFill>
                <a:cs typeface="Arial" pitchFamily="34" charset="0"/>
              </a:rPr>
              <a:t>8–10 months</a:t>
            </a:r>
          </a:p>
        </p:txBody>
      </p:sp>
      <p:sp>
        <p:nvSpPr>
          <p:cNvPr id="1031" name="Line 7"/>
          <p:cNvSpPr>
            <a:spLocks noChangeShapeType="1"/>
          </p:cNvSpPr>
          <p:nvPr/>
        </p:nvSpPr>
        <p:spPr bwMode="invGray">
          <a:xfrm>
            <a:off x="7513638" y="1895475"/>
            <a:ext cx="0" cy="3457575"/>
          </a:xfrm>
          <a:prstGeom prst="line">
            <a:avLst/>
          </a:prstGeom>
          <a:noFill/>
          <a:ln w="28575">
            <a:solidFill>
              <a:schemeClr val="bg1"/>
            </a:solidFill>
            <a:prstDash val="dash"/>
            <a:round/>
            <a:headEnd/>
            <a:tailEnd/>
          </a:ln>
        </p:spPr>
        <p:txBody>
          <a:bodyPr/>
          <a:lstStyle/>
          <a:p>
            <a:pPr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1032" name="Text Box 8"/>
          <p:cNvSpPr txBox="1">
            <a:spLocks noChangeArrowheads="1"/>
          </p:cNvSpPr>
          <p:nvPr/>
        </p:nvSpPr>
        <p:spPr bwMode="invGray">
          <a:xfrm>
            <a:off x="4695825" y="5654675"/>
            <a:ext cx="3795713" cy="369888"/>
          </a:xfrm>
          <a:prstGeom prst="rect">
            <a:avLst/>
          </a:prstGeom>
          <a:noFill/>
          <a:ln w="9525" algn="ctr">
            <a:noFill/>
            <a:miter lim="800000"/>
            <a:headEnd/>
            <a:tailEnd/>
          </a:ln>
        </p:spPr>
        <p:txBody>
          <a:bodyPr>
            <a:spAutoFit/>
          </a:bodyPr>
          <a:lstStyle/>
          <a:p>
            <a:pPr algn="ctr" fontAlgn="base">
              <a:spcBef>
                <a:spcPct val="0"/>
              </a:spcBef>
              <a:spcAft>
                <a:spcPct val="0"/>
              </a:spcAft>
            </a:pPr>
            <a:r>
              <a:rPr lang="en-GB" b="1" smtClean="0">
                <a:solidFill>
                  <a:srgbClr val="FFFFFF"/>
                </a:solidFill>
                <a:latin typeface="Arial" pitchFamily="34" charset="0"/>
                <a:cs typeface="Arial" pitchFamily="34" charset="0"/>
              </a:rPr>
              <a:t>Median survival (months)</a:t>
            </a:r>
          </a:p>
        </p:txBody>
      </p:sp>
      <p:sp>
        <p:nvSpPr>
          <p:cNvPr id="1033" name="Rectangle 16"/>
          <p:cNvSpPr>
            <a:spLocks noChangeArrowheads="1"/>
          </p:cNvSpPr>
          <p:nvPr/>
        </p:nvSpPr>
        <p:spPr bwMode="auto">
          <a:xfrm>
            <a:off x="179388" y="2551113"/>
            <a:ext cx="3351212" cy="1938337"/>
          </a:xfrm>
          <a:prstGeom prst="rect">
            <a:avLst/>
          </a:prstGeom>
          <a:noFill/>
          <a:ln w="9525">
            <a:noFill/>
            <a:miter lim="800000"/>
            <a:headEnd/>
            <a:tailEnd/>
          </a:ln>
        </p:spPr>
        <p:txBody>
          <a:bodyPr>
            <a:spAutoFit/>
          </a:bodyPr>
          <a:lstStyle/>
          <a:p>
            <a:pPr algn="ctr" fontAlgn="base">
              <a:spcBef>
                <a:spcPct val="0"/>
              </a:spcBef>
              <a:spcAft>
                <a:spcPct val="0"/>
              </a:spcAft>
            </a:pPr>
            <a:r>
              <a:rPr lang="en-GB" sz="2400" b="1" smtClean="0">
                <a:solidFill>
                  <a:srgbClr val="FFCC00"/>
                </a:solidFill>
                <a:cs typeface="Arial" pitchFamily="34" charset="0"/>
              </a:rPr>
              <a:t>Chemotherapy combinations have failed to substantially improve median OS beyond 8–10 months</a:t>
            </a:r>
          </a:p>
        </p:txBody>
      </p:sp>
      <p:sp>
        <p:nvSpPr>
          <p:cNvPr id="1034" name="Text Box 10"/>
          <p:cNvSpPr txBox="1">
            <a:spLocks noChangeArrowheads="1"/>
          </p:cNvSpPr>
          <p:nvPr/>
        </p:nvSpPr>
        <p:spPr bwMode="invGray">
          <a:xfrm>
            <a:off x="4716463" y="1628775"/>
            <a:ext cx="2663825" cy="1077913"/>
          </a:xfrm>
          <a:prstGeom prst="rect">
            <a:avLst/>
          </a:prstGeom>
          <a:noFill/>
          <a:ln w="9525" algn="ctr">
            <a:noFill/>
            <a:miter lim="800000"/>
            <a:headEnd/>
            <a:tailEnd/>
          </a:ln>
        </p:spPr>
        <p:txBody>
          <a:bodyPr>
            <a:spAutoFit/>
          </a:bodyPr>
          <a:lstStyle/>
          <a:p>
            <a:pPr fontAlgn="base">
              <a:spcBef>
                <a:spcPct val="0"/>
              </a:spcBef>
              <a:spcAft>
                <a:spcPct val="0"/>
              </a:spcAft>
            </a:pPr>
            <a:r>
              <a:rPr lang="en-GB" sz="1600" b="1" smtClean="0">
                <a:solidFill>
                  <a:srgbClr val="FFCC00"/>
                </a:solidFill>
                <a:cs typeface="Arial" pitchFamily="34" charset="0"/>
              </a:rPr>
              <a:t>Therapeutic plateau has been reached; new CHT combinations unlikely to further improve survival</a:t>
            </a:r>
          </a:p>
        </p:txBody>
      </p:sp>
      <p:sp>
        <p:nvSpPr>
          <p:cNvPr id="1035" name="AutoShape 11"/>
          <p:cNvSpPr>
            <a:spLocks noChangeArrowheads="1"/>
          </p:cNvSpPr>
          <p:nvPr/>
        </p:nvSpPr>
        <p:spPr bwMode="invGray">
          <a:xfrm>
            <a:off x="7812088" y="1839913"/>
            <a:ext cx="574675" cy="1655762"/>
          </a:xfrm>
          <a:prstGeom prst="curvedLeftArrow">
            <a:avLst>
              <a:gd name="adj1" fmla="val 57624"/>
              <a:gd name="adj2" fmla="val 115249"/>
              <a:gd name="adj3" fmla="val 33333"/>
            </a:avLst>
          </a:prstGeom>
          <a:solidFill>
            <a:srgbClr val="FFCC00"/>
          </a:solidFill>
          <a:ln w="9525">
            <a:noFill/>
            <a:miter lim="800000"/>
            <a:headEnd/>
            <a:tailEnd/>
          </a:ln>
        </p:spPr>
        <p:txBody>
          <a:bodyPr wrap="none" anchor="ctr"/>
          <a:lstStyle/>
          <a:p>
            <a:pPr fontAlgn="base">
              <a:spcBef>
                <a:spcPct val="0"/>
              </a:spcBef>
              <a:spcAft>
                <a:spcPct val="0"/>
              </a:spcAft>
            </a:pPr>
            <a:endParaRPr lang="it-IT" smtClean="0">
              <a:solidFill>
                <a:srgbClr val="000000"/>
              </a:solidFill>
              <a:latin typeface="Arial" pitchFamily="34" charset="0"/>
              <a:cs typeface="Arial" pitchFamily="34" charset="0"/>
            </a:endParaRPr>
          </a:p>
        </p:txBody>
      </p:sp>
      <p:sp>
        <p:nvSpPr>
          <p:cNvPr id="1036" name="Text Box 51"/>
          <p:cNvSpPr txBox="1">
            <a:spLocks noChangeArrowheads="1"/>
          </p:cNvSpPr>
          <p:nvPr/>
        </p:nvSpPr>
        <p:spPr bwMode="auto">
          <a:xfrm>
            <a:off x="6592888" y="6162675"/>
            <a:ext cx="2328862" cy="584200"/>
          </a:xfrm>
          <a:prstGeom prst="rect">
            <a:avLst/>
          </a:prstGeom>
          <a:noFill/>
          <a:ln w="12700" algn="ctr">
            <a:noFill/>
            <a:miter lim="800000"/>
            <a:headEnd/>
            <a:tailEnd/>
          </a:ln>
        </p:spPr>
        <p:txBody>
          <a:bodyPr wrap="none" anchor="b">
            <a:spAutoFit/>
          </a:bodyPr>
          <a:lstStyle/>
          <a:p>
            <a:pPr algn="r" fontAlgn="base">
              <a:spcBef>
                <a:spcPct val="0"/>
              </a:spcBef>
              <a:spcAft>
                <a:spcPct val="0"/>
              </a:spcAft>
            </a:pPr>
            <a:r>
              <a:rPr lang="en-GB" sz="1600" b="1" smtClean="0">
                <a:solidFill>
                  <a:srgbClr val="FFFFFF"/>
                </a:solidFill>
                <a:cs typeface="Arial" pitchFamily="34" charset="0"/>
              </a:rPr>
              <a:t>Schiller, et al. NEJM 2002</a:t>
            </a:r>
          </a:p>
          <a:p>
            <a:pPr algn="r" fontAlgn="base">
              <a:spcBef>
                <a:spcPct val="0"/>
              </a:spcBef>
              <a:spcAft>
                <a:spcPct val="0"/>
              </a:spcAft>
            </a:pPr>
            <a:r>
              <a:rPr lang="en-GB" sz="1600" b="1" smtClean="0">
                <a:solidFill>
                  <a:srgbClr val="FFFFFF"/>
                </a:solidFill>
                <a:cs typeface="Arial" pitchFamily="34" charset="0"/>
              </a:rPr>
              <a:t>Sandler, et al. NEJM 2006</a:t>
            </a:r>
            <a:endParaRPr lang="en-US" sz="1600" b="1" smtClean="0">
              <a:solidFill>
                <a:srgbClr val="FFFFFF"/>
              </a:solidFill>
              <a:cs typeface="Arial" pitchFamily="34" charset="0"/>
            </a:endParaRPr>
          </a:p>
        </p:txBody>
      </p:sp>
      <p:sp>
        <p:nvSpPr>
          <p:cNvPr id="1037" name="Rectangle 13"/>
          <p:cNvSpPr>
            <a:spLocks noChangeArrowheads="1"/>
          </p:cNvSpPr>
          <p:nvPr/>
        </p:nvSpPr>
        <p:spPr bwMode="auto">
          <a:xfrm>
            <a:off x="304800" y="209550"/>
            <a:ext cx="8534400" cy="1057275"/>
          </a:xfrm>
          <a:prstGeom prst="rect">
            <a:avLst/>
          </a:prstGeom>
          <a:noFill/>
          <a:ln w="12700">
            <a:noFill/>
            <a:miter lim="800000"/>
            <a:headEnd/>
            <a:tailEnd/>
          </a:ln>
        </p:spPr>
        <p:txBody>
          <a:bodyPr anchor="b"/>
          <a:lstStyle/>
          <a:p>
            <a:pPr fontAlgn="base">
              <a:spcBef>
                <a:spcPct val="0"/>
              </a:spcBef>
              <a:spcAft>
                <a:spcPct val="0"/>
              </a:spcAft>
            </a:pPr>
            <a:endParaRPr lang="it-IT" sz="3200" b="1" smtClean="0">
              <a:solidFill>
                <a:srgbClr val="FFFFFF"/>
              </a:solidFill>
              <a:latin typeface="Arial" pitchFamily="34" charset="0"/>
              <a:ea typeface="ＭＳ Ｐゴシック" pitchFamily="34" charset="-128"/>
              <a:cs typeface="Arial" pitchFamily="34" charset="0"/>
            </a:endParaRPr>
          </a:p>
        </p:txBody>
      </p:sp>
      <p:sp>
        <p:nvSpPr>
          <p:cNvPr id="1038" name="Text Box 14"/>
          <p:cNvSpPr txBox="1">
            <a:spLocks noChangeArrowheads="1"/>
          </p:cNvSpPr>
          <p:nvPr/>
        </p:nvSpPr>
        <p:spPr bwMode="invGray">
          <a:xfrm>
            <a:off x="4549775" y="5395913"/>
            <a:ext cx="4289425" cy="366712"/>
          </a:xfrm>
          <a:prstGeom prst="rect">
            <a:avLst/>
          </a:prstGeom>
          <a:noFill/>
          <a:ln w="9525" algn="ctr">
            <a:noFill/>
            <a:miter lim="800000"/>
            <a:headEnd/>
            <a:tailEnd/>
          </a:ln>
        </p:spPr>
        <p:txBody>
          <a:bodyPr>
            <a:spAutoFit/>
          </a:bodyPr>
          <a:lstStyle/>
          <a:p>
            <a:pPr fontAlgn="base">
              <a:spcBef>
                <a:spcPct val="0"/>
              </a:spcBef>
              <a:spcAft>
                <a:spcPct val="0"/>
              </a:spcAft>
              <a:tabLst>
                <a:tab pos="595313" algn="ctr"/>
                <a:tab pos="1127125" algn="ctr"/>
                <a:tab pos="1679575" algn="ctr"/>
                <a:tab pos="2233613" algn="ctr"/>
                <a:tab pos="2774950" algn="ctr"/>
                <a:tab pos="3306763" algn="ctr"/>
                <a:tab pos="3849688" algn="ctr"/>
              </a:tabLst>
            </a:pPr>
            <a:r>
              <a:rPr lang="en-GB" b="1" smtClean="0">
                <a:solidFill>
                  <a:srgbClr val="FFFFFF"/>
                </a:solidFill>
                <a:latin typeface="Arial" pitchFamily="34" charset="0"/>
                <a:cs typeface="Arial" pitchFamily="34" charset="0"/>
              </a:rPr>
              <a:t>0	2	4	6	8	10	12	14</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600" b="1" dirty="0" smtClean="0"/>
              <a:t>Molecular subsets of lung </a:t>
            </a:r>
            <a:r>
              <a:rPr lang="en-US" sz="3600" b="1" dirty="0" err="1" smtClean="0"/>
              <a:t>adenocarcinoma</a:t>
            </a:r>
            <a:endParaRPr lang="en-US" sz="3600" b="1" dirty="0"/>
          </a:p>
        </p:txBody>
      </p:sp>
      <p:sp>
        <p:nvSpPr>
          <p:cNvPr id="4" name="Text Box 415"/>
          <p:cNvSpPr txBox="1">
            <a:spLocks noChangeArrowheads="1"/>
          </p:cNvSpPr>
          <p:nvPr/>
        </p:nvSpPr>
        <p:spPr bwMode="auto">
          <a:xfrm>
            <a:off x="5724128" y="6369050"/>
            <a:ext cx="3318537" cy="338554"/>
          </a:xfrm>
          <a:prstGeom prst="rect">
            <a:avLst/>
          </a:prstGeom>
          <a:noFill/>
          <a:ln w="9525">
            <a:noFill/>
            <a:miter lim="800000"/>
            <a:headEnd/>
            <a:tailEnd/>
          </a:ln>
          <a:effectLst/>
        </p:spPr>
        <p:txBody>
          <a:bodyPr wrap="none">
            <a:spAutoFit/>
          </a:bodyPr>
          <a:lstStyle/>
          <a:p>
            <a:pPr fontAlgn="base">
              <a:spcBef>
                <a:spcPct val="0"/>
              </a:spcBef>
              <a:spcAft>
                <a:spcPct val="0"/>
              </a:spcAft>
            </a:pPr>
            <a:r>
              <a:rPr lang="it-IT" sz="1600" b="1" dirty="0" err="1" smtClean="0">
                <a:solidFill>
                  <a:prstClr val="black"/>
                </a:solidFill>
                <a:latin typeface="Arial" pitchFamily="34" charset="0"/>
                <a:cs typeface="Arial" pitchFamily="34" charset="0"/>
              </a:rPr>
              <a:t>Pao</a:t>
            </a:r>
            <a:r>
              <a:rPr lang="it-IT" sz="1600" b="1" dirty="0" smtClean="0">
                <a:solidFill>
                  <a:prstClr val="black"/>
                </a:solidFill>
                <a:latin typeface="Arial" pitchFamily="34" charset="0"/>
                <a:cs typeface="Arial" pitchFamily="34" charset="0"/>
              </a:rPr>
              <a:t> &amp; </a:t>
            </a:r>
            <a:r>
              <a:rPr lang="it-IT" sz="1600" b="1" dirty="0" err="1" smtClean="0">
                <a:solidFill>
                  <a:prstClr val="black"/>
                </a:solidFill>
                <a:latin typeface="Arial" pitchFamily="34" charset="0"/>
                <a:cs typeface="Arial" pitchFamily="34" charset="0"/>
              </a:rPr>
              <a:t>Hutchinson</a:t>
            </a:r>
            <a:r>
              <a:rPr lang="it-IT" sz="1600" b="1" dirty="0" smtClean="0">
                <a:solidFill>
                  <a:prstClr val="black"/>
                </a:solidFill>
                <a:latin typeface="Arial" pitchFamily="34" charset="0"/>
                <a:cs typeface="Arial" pitchFamily="34" charset="0"/>
              </a:rPr>
              <a:t> </a:t>
            </a:r>
            <a:r>
              <a:rPr lang="it-IT" sz="1600" b="1" dirty="0" err="1" smtClean="0">
                <a:solidFill>
                  <a:prstClr val="black"/>
                </a:solidFill>
                <a:latin typeface="Arial" pitchFamily="34" charset="0"/>
                <a:cs typeface="Arial" pitchFamily="34" charset="0"/>
              </a:rPr>
              <a:t>Nat</a:t>
            </a:r>
            <a:r>
              <a:rPr lang="it-IT" sz="1600" b="1" dirty="0" smtClean="0">
                <a:solidFill>
                  <a:prstClr val="black"/>
                </a:solidFill>
                <a:latin typeface="Arial" pitchFamily="34" charset="0"/>
                <a:cs typeface="Arial" pitchFamily="34" charset="0"/>
              </a:rPr>
              <a:t> </a:t>
            </a:r>
            <a:r>
              <a:rPr lang="it-IT" sz="1600" b="1" dirty="0" err="1" smtClean="0">
                <a:solidFill>
                  <a:prstClr val="black"/>
                </a:solidFill>
                <a:latin typeface="Arial" pitchFamily="34" charset="0"/>
                <a:cs typeface="Arial" pitchFamily="34" charset="0"/>
              </a:rPr>
              <a:t>Med</a:t>
            </a:r>
            <a:r>
              <a:rPr lang="it-IT" sz="1600" b="1" dirty="0" smtClean="0">
                <a:solidFill>
                  <a:prstClr val="black"/>
                </a:solidFill>
                <a:latin typeface="Arial" pitchFamily="34" charset="0"/>
                <a:cs typeface="Arial" pitchFamily="34" charset="0"/>
              </a:rPr>
              <a:t> 2012</a:t>
            </a:r>
            <a:endParaRPr lang="en-US" sz="1600" b="1" dirty="0">
              <a:solidFill>
                <a:prstClr val="black"/>
              </a:solidFill>
              <a:latin typeface="Arial" pitchFamily="34" charset="0"/>
              <a:cs typeface="Arial"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2339752" y="1482635"/>
            <a:ext cx="4320480" cy="4610661"/>
          </a:xfrm>
          <a:prstGeom prst="rect">
            <a:avLst/>
          </a:prstGeom>
          <a:noFill/>
          <a:ln w="9525">
            <a:noFill/>
            <a:miter lim="800000"/>
            <a:headEnd/>
            <a:tailEnd/>
          </a:ln>
        </p:spPr>
      </p:pic>
    </p:spTree>
    <p:extLst>
      <p:ext uri="{BB962C8B-B14F-4D97-AF65-F5344CB8AC3E}">
        <p14:creationId xmlns:p14="http://schemas.microsoft.com/office/powerpoint/2010/main" xmlns="" val="360792555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descr="Untitled-1"/>
          <p:cNvPicPr>
            <a:picLocks noChangeAspect="1" noChangeArrowheads="1"/>
          </p:cNvPicPr>
          <p:nvPr/>
        </p:nvPicPr>
        <p:blipFill>
          <a:blip r:embed="rId2" cstate="print"/>
          <a:srcRect/>
          <a:stretch>
            <a:fillRect/>
          </a:stretch>
        </p:blipFill>
        <p:spPr bwMode="auto">
          <a:xfrm>
            <a:off x="0" y="3135313"/>
            <a:ext cx="9144000" cy="3455987"/>
          </a:xfrm>
          <a:prstGeom prst="rect">
            <a:avLst/>
          </a:prstGeom>
          <a:noFill/>
          <a:ln w="9525">
            <a:noFill/>
            <a:miter lim="800000"/>
            <a:headEnd/>
            <a:tailEnd/>
          </a:ln>
        </p:spPr>
      </p:pic>
      <p:sp>
        <p:nvSpPr>
          <p:cNvPr id="45059" name="Text Box 3"/>
          <p:cNvSpPr txBox="1">
            <a:spLocks noChangeArrowheads="1"/>
          </p:cNvSpPr>
          <p:nvPr/>
        </p:nvSpPr>
        <p:spPr bwMode="auto">
          <a:xfrm>
            <a:off x="1098550"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1940</a:t>
            </a:r>
          </a:p>
        </p:txBody>
      </p:sp>
      <p:sp>
        <p:nvSpPr>
          <p:cNvPr id="45060" name="Text Box 4"/>
          <p:cNvSpPr txBox="1">
            <a:spLocks noChangeArrowheads="1"/>
          </p:cNvSpPr>
          <p:nvPr/>
        </p:nvSpPr>
        <p:spPr bwMode="auto">
          <a:xfrm>
            <a:off x="2143125"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1950</a:t>
            </a:r>
          </a:p>
        </p:txBody>
      </p:sp>
      <p:sp>
        <p:nvSpPr>
          <p:cNvPr id="45061" name="Text Box 5"/>
          <p:cNvSpPr txBox="1">
            <a:spLocks noChangeArrowheads="1"/>
          </p:cNvSpPr>
          <p:nvPr/>
        </p:nvSpPr>
        <p:spPr bwMode="auto">
          <a:xfrm>
            <a:off x="3187700"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1960</a:t>
            </a:r>
          </a:p>
        </p:txBody>
      </p:sp>
      <p:sp>
        <p:nvSpPr>
          <p:cNvPr id="45062" name="Text Box 6"/>
          <p:cNvSpPr txBox="1">
            <a:spLocks noChangeArrowheads="1"/>
          </p:cNvSpPr>
          <p:nvPr/>
        </p:nvSpPr>
        <p:spPr bwMode="auto">
          <a:xfrm>
            <a:off x="4233863"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1970</a:t>
            </a:r>
          </a:p>
        </p:txBody>
      </p:sp>
      <p:sp>
        <p:nvSpPr>
          <p:cNvPr id="45063" name="Text Box 7"/>
          <p:cNvSpPr txBox="1">
            <a:spLocks noChangeArrowheads="1"/>
          </p:cNvSpPr>
          <p:nvPr/>
        </p:nvSpPr>
        <p:spPr bwMode="auto">
          <a:xfrm>
            <a:off x="5278438"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1980</a:t>
            </a:r>
          </a:p>
        </p:txBody>
      </p:sp>
      <p:sp>
        <p:nvSpPr>
          <p:cNvPr id="45064" name="Text Box 8"/>
          <p:cNvSpPr txBox="1">
            <a:spLocks noChangeArrowheads="1"/>
          </p:cNvSpPr>
          <p:nvPr/>
        </p:nvSpPr>
        <p:spPr bwMode="auto">
          <a:xfrm>
            <a:off x="6323013"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1990</a:t>
            </a:r>
          </a:p>
        </p:txBody>
      </p:sp>
      <p:sp>
        <p:nvSpPr>
          <p:cNvPr id="45065" name="Text Box 9"/>
          <p:cNvSpPr txBox="1">
            <a:spLocks noChangeArrowheads="1"/>
          </p:cNvSpPr>
          <p:nvPr/>
        </p:nvSpPr>
        <p:spPr bwMode="auto">
          <a:xfrm>
            <a:off x="7367588"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2000</a:t>
            </a:r>
          </a:p>
        </p:txBody>
      </p:sp>
      <p:sp>
        <p:nvSpPr>
          <p:cNvPr id="45066" name="Text Box 10"/>
          <p:cNvSpPr txBox="1">
            <a:spLocks noChangeArrowheads="1"/>
          </p:cNvSpPr>
          <p:nvPr/>
        </p:nvSpPr>
        <p:spPr bwMode="auto">
          <a:xfrm>
            <a:off x="8413750"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2010</a:t>
            </a:r>
          </a:p>
        </p:txBody>
      </p:sp>
      <p:sp>
        <p:nvSpPr>
          <p:cNvPr id="45067" name="Text Box 11"/>
          <p:cNvSpPr txBox="1">
            <a:spLocks noChangeArrowheads="1"/>
          </p:cNvSpPr>
          <p:nvPr/>
        </p:nvSpPr>
        <p:spPr bwMode="auto">
          <a:xfrm>
            <a:off x="53975" y="6302375"/>
            <a:ext cx="635000" cy="336550"/>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1600" smtClean="0">
                <a:solidFill>
                  <a:srgbClr val="FFFFFF"/>
                </a:solidFill>
              </a:rPr>
              <a:t>1930</a:t>
            </a:r>
          </a:p>
        </p:txBody>
      </p:sp>
      <p:pic>
        <p:nvPicPr>
          <p:cNvPr id="45068" name="Picture 12"/>
          <p:cNvPicPr>
            <a:picLocks noChangeAspect="1" noChangeArrowheads="1"/>
          </p:cNvPicPr>
          <p:nvPr/>
        </p:nvPicPr>
        <p:blipFill>
          <a:blip r:embed="rId3" cstate="print"/>
          <a:srcRect/>
          <a:stretch>
            <a:fillRect/>
          </a:stretch>
        </p:blipFill>
        <p:spPr bwMode="auto">
          <a:xfrm>
            <a:off x="376238" y="5949950"/>
            <a:ext cx="431800" cy="407988"/>
          </a:xfrm>
          <a:prstGeom prst="rect">
            <a:avLst/>
          </a:prstGeom>
          <a:noFill/>
          <a:ln w="9525">
            <a:noFill/>
            <a:miter lim="800000"/>
            <a:headEnd/>
            <a:tailEnd/>
          </a:ln>
        </p:spPr>
      </p:pic>
      <p:pic>
        <p:nvPicPr>
          <p:cNvPr id="45069" name="Picture 13"/>
          <p:cNvPicPr>
            <a:picLocks noChangeAspect="1" noChangeArrowheads="1"/>
          </p:cNvPicPr>
          <p:nvPr/>
        </p:nvPicPr>
        <p:blipFill>
          <a:blip r:embed="rId3" cstate="print"/>
          <a:srcRect/>
          <a:stretch>
            <a:fillRect/>
          </a:stretch>
        </p:blipFill>
        <p:spPr bwMode="auto">
          <a:xfrm>
            <a:off x="1804988" y="5949950"/>
            <a:ext cx="431800" cy="407988"/>
          </a:xfrm>
          <a:prstGeom prst="rect">
            <a:avLst/>
          </a:prstGeom>
          <a:noFill/>
          <a:ln w="9525">
            <a:noFill/>
            <a:miter lim="800000"/>
            <a:headEnd/>
            <a:tailEnd/>
          </a:ln>
        </p:spPr>
      </p:pic>
      <p:pic>
        <p:nvPicPr>
          <p:cNvPr id="45070" name="Picture 14"/>
          <p:cNvPicPr>
            <a:picLocks noChangeAspect="1" noChangeArrowheads="1"/>
          </p:cNvPicPr>
          <p:nvPr/>
        </p:nvPicPr>
        <p:blipFill>
          <a:blip r:embed="rId3" cstate="print"/>
          <a:srcRect/>
          <a:stretch>
            <a:fillRect/>
          </a:stretch>
        </p:blipFill>
        <p:spPr bwMode="auto">
          <a:xfrm>
            <a:off x="2260600" y="5949950"/>
            <a:ext cx="431800" cy="407988"/>
          </a:xfrm>
          <a:prstGeom prst="rect">
            <a:avLst/>
          </a:prstGeom>
          <a:noFill/>
          <a:ln w="9525">
            <a:noFill/>
            <a:miter lim="800000"/>
            <a:headEnd/>
            <a:tailEnd/>
          </a:ln>
        </p:spPr>
      </p:pic>
      <p:pic>
        <p:nvPicPr>
          <p:cNvPr id="45071" name="Picture 15"/>
          <p:cNvPicPr>
            <a:picLocks noChangeAspect="1" noChangeArrowheads="1"/>
          </p:cNvPicPr>
          <p:nvPr/>
        </p:nvPicPr>
        <p:blipFill>
          <a:blip r:embed="rId3" cstate="print"/>
          <a:srcRect/>
          <a:stretch>
            <a:fillRect/>
          </a:stretch>
        </p:blipFill>
        <p:spPr bwMode="auto">
          <a:xfrm>
            <a:off x="3500438" y="5949950"/>
            <a:ext cx="431800" cy="407988"/>
          </a:xfrm>
          <a:prstGeom prst="rect">
            <a:avLst/>
          </a:prstGeom>
          <a:noFill/>
          <a:ln w="9525">
            <a:noFill/>
            <a:miter lim="800000"/>
            <a:headEnd/>
            <a:tailEnd/>
          </a:ln>
        </p:spPr>
      </p:pic>
      <p:pic>
        <p:nvPicPr>
          <p:cNvPr id="45072" name="Picture 16"/>
          <p:cNvPicPr>
            <a:picLocks noChangeAspect="1" noChangeArrowheads="1"/>
          </p:cNvPicPr>
          <p:nvPr/>
        </p:nvPicPr>
        <p:blipFill>
          <a:blip r:embed="rId3" cstate="print"/>
          <a:srcRect/>
          <a:stretch>
            <a:fillRect/>
          </a:stretch>
        </p:blipFill>
        <p:spPr bwMode="auto">
          <a:xfrm>
            <a:off x="3825875" y="5949950"/>
            <a:ext cx="431800" cy="407988"/>
          </a:xfrm>
          <a:prstGeom prst="rect">
            <a:avLst/>
          </a:prstGeom>
          <a:noFill/>
          <a:ln w="9525">
            <a:noFill/>
            <a:miter lim="800000"/>
            <a:headEnd/>
            <a:tailEnd/>
          </a:ln>
        </p:spPr>
      </p:pic>
      <p:pic>
        <p:nvPicPr>
          <p:cNvPr id="45073" name="Picture 17"/>
          <p:cNvPicPr>
            <a:picLocks noChangeAspect="1" noChangeArrowheads="1"/>
          </p:cNvPicPr>
          <p:nvPr/>
        </p:nvPicPr>
        <p:blipFill>
          <a:blip r:embed="rId3" cstate="print"/>
          <a:srcRect/>
          <a:stretch>
            <a:fillRect/>
          </a:stretch>
        </p:blipFill>
        <p:spPr bwMode="auto">
          <a:xfrm>
            <a:off x="4049713" y="5949950"/>
            <a:ext cx="431800" cy="407988"/>
          </a:xfrm>
          <a:prstGeom prst="rect">
            <a:avLst/>
          </a:prstGeom>
          <a:noFill/>
          <a:ln w="9525">
            <a:noFill/>
            <a:miter lim="800000"/>
            <a:headEnd/>
            <a:tailEnd/>
          </a:ln>
        </p:spPr>
      </p:pic>
      <p:pic>
        <p:nvPicPr>
          <p:cNvPr id="45074" name="Picture 18"/>
          <p:cNvPicPr>
            <a:picLocks noChangeAspect="1" noChangeArrowheads="1"/>
          </p:cNvPicPr>
          <p:nvPr/>
        </p:nvPicPr>
        <p:blipFill>
          <a:blip r:embed="rId3" cstate="print"/>
          <a:srcRect/>
          <a:stretch>
            <a:fillRect/>
          </a:stretch>
        </p:blipFill>
        <p:spPr bwMode="auto">
          <a:xfrm>
            <a:off x="4468813" y="5949950"/>
            <a:ext cx="431800" cy="407988"/>
          </a:xfrm>
          <a:prstGeom prst="rect">
            <a:avLst/>
          </a:prstGeom>
          <a:noFill/>
          <a:ln w="9525">
            <a:noFill/>
            <a:miter lim="800000"/>
            <a:headEnd/>
            <a:tailEnd/>
          </a:ln>
        </p:spPr>
      </p:pic>
      <p:sp>
        <p:nvSpPr>
          <p:cNvPr id="45075" name="Rectangle 19"/>
          <p:cNvSpPr>
            <a:spLocks noGrp="1" noChangeArrowheads="1"/>
          </p:cNvSpPr>
          <p:nvPr>
            <p:ph type="title"/>
          </p:nvPr>
        </p:nvSpPr>
        <p:spPr/>
        <p:txBody>
          <a:bodyPr/>
          <a:lstStyle/>
          <a:p>
            <a:pPr eaLnBrk="1" hangingPunct="1"/>
            <a:r>
              <a:rPr lang="en-GB" smtClean="0"/>
              <a:t>Pioneers and milestones: </a:t>
            </a:r>
            <a:r>
              <a:rPr lang="en-GB" smtClean="0">
                <a:solidFill>
                  <a:schemeClr val="accent1"/>
                </a:solidFill>
              </a:rPr>
              <a:t>evidence that EGFR is important in NSCLC biology</a:t>
            </a:r>
          </a:p>
        </p:txBody>
      </p:sp>
      <p:sp>
        <p:nvSpPr>
          <p:cNvPr id="45076" name="Text Box 20"/>
          <p:cNvSpPr txBox="1">
            <a:spLocks noChangeArrowheads="1"/>
          </p:cNvSpPr>
          <p:nvPr/>
        </p:nvSpPr>
        <p:spPr bwMode="auto">
          <a:xfrm>
            <a:off x="835025" y="1941513"/>
            <a:ext cx="3025775" cy="1096962"/>
          </a:xfrm>
          <a:prstGeom prst="rect">
            <a:avLst/>
          </a:prstGeom>
          <a:noFill/>
          <a:ln w="12700">
            <a:noFill/>
            <a:miter lim="800000"/>
            <a:headEnd/>
            <a:tailEnd/>
          </a:ln>
        </p:spPr>
        <p:txBody>
          <a:bodyPr>
            <a:spAutoFit/>
          </a:bodyPr>
          <a:lstStyle/>
          <a:p>
            <a:pPr algn="ctr" eaLnBrk="0" fontAlgn="base" hangingPunct="0">
              <a:spcBef>
                <a:spcPct val="0"/>
              </a:spcBef>
              <a:spcAft>
                <a:spcPct val="0"/>
              </a:spcAft>
            </a:pPr>
            <a:r>
              <a:rPr lang="en-GB" sz="2200" smtClean="0">
                <a:solidFill>
                  <a:srgbClr val="FFFFFF"/>
                </a:solidFill>
              </a:rPr>
              <a:t>Isolation of human</a:t>
            </a:r>
            <a:br>
              <a:rPr lang="en-GB" sz="2200" smtClean="0">
                <a:solidFill>
                  <a:srgbClr val="FFFFFF"/>
                </a:solidFill>
              </a:rPr>
            </a:br>
            <a:r>
              <a:rPr lang="en-GB" sz="2200" smtClean="0">
                <a:solidFill>
                  <a:srgbClr val="FFFFFF"/>
                </a:solidFill>
              </a:rPr>
              <a:t>EGF receptor (EGFR) by Stanley Cohen</a:t>
            </a:r>
          </a:p>
        </p:txBody>
      </p:sp>
      <p:sp>
        <p:nvSpPr>
          <p:cNvPr id="45077" name="Text Box 21"/>
          <p:cNvSpPr txBox="1">
            <a:spLocks noChangeArrowheads="1"/>
          </p:cNvSpPr>
          <p:nvPr/>
        </p:nvSpPr>
        <p:spPr bwMode="auto">
          <a:xfrm>
            <a:off x="323850" y="3128963"/>
            <a:ext cx="4048125" cy="274637"/>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GB" sz="1200" smtClean="0">
                <a:solidFill>
                  <a:srgbClr val="FFFFFF"/>
                </a:solidFill>
              </a:rPr>
              <a:t>Cohen S, et al. J Biol Chem 1980</a:t>
            </a:r>
          </a:p>
        </p:txBody>
      </p:sp>
      <p:sp>
        <p:nvSpPr>
          <p:cNvPr id="45078" name="Text Box 22"/>
          <p:cNvSpPr txBox="1">
            <a:spLocks noChangeArrowheads="1"/>
          </p:cNvSpPr>
          <p:nvPr/>
        </p:nvSpPr>
        <p:spPr bwMode="auto">
          <a:xfrm>
            <a:off x="5280025" y="1941513"/>
            <a:ext cx="3025775" cy="1096962"/>
          </a:xfrm>
          <a:prstGeom prst="rect">
            <a:avLst/>
          </a:prstGeom>
          <a:noFill/>
          <a:ln w="12700">
            <a:noFill/>
            <a:miter lim="800000"/>
            <a:headEnd/>
            <a:tailEnd/>
          </a:ln>
        </p:spPr>
        <p:txBody>
          <a:bodyPr>
            <a:spAutoFit/>
          </a:bodyPr>
          <a:lstStyle/>
          <a:p>
            <a:pPr algn="ctr" eaLnBrk="0" fontAlgn="base" hangingPunct="0">
              <a:spcBef>
                <a:spcPct val="0"/>
              </a:spcBef>
              <a:spcAft>
                <a:spcPct val="0"/>
              </a:spcAft>
            </a:pPr>
            <a:r>
              <a:rPr lang="en-GB" sz="2200" smtClean="0">
                <a:solidFill>
                  <a:srgbClr val="FFFFFF"/>
                </a:solidFill>
              </a:rPr>
              <a:t>Human EGFR</a:t>
            </a:r>
            <a:br>
              <a:rPr lang="en-GB" sz="2200" smtClean="0">
                <a:solidFill>
                  <a:srgbClr val="FFFFFF"/>
                </a:solidFill>
              </a:rPr>
            </a:br>
            <a:r>
              <a:rPr lang="en-GB" sz="2200" smtClean="0">
                <a:solidFill>
                  <a:srgbClr val="FFFFFF"/>
                </a:solidFill>
              </a:rPr>
              <a:t>gene cloned and sequenced</a:t>
            </a:r>
          </a:p>
        </p:txBody>
      </p:sp>
      <p:sp>
        <p:nvSpPr>
          <p:cNvPr id="45079" name="Text Box 23"/>
          <p:cNvSpPr txBox="1">
            <a:spLocks noChangeArrowheads="1"/>
          </p:cNvSpPr>
          <p:nvPr/>
        </p:nvSpPr>
        <p:spPr bwMode="auto">
          <a:xfrm>
            <a:off x="4848225" y="3122613"/>
            <a:ext cx="4048125" cy="274637"/>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GB" sz="1200" smtClean="0">
                <a:solidFill>
                  <a:srgbClr val="FFFFFF"/>
                </a:solidFill>
              </a:rPr>
              <a:t>Ullrich A, et al. Nature 1984</a:t>
            </a:r>
          </a:p>
        </p:txBody>
      </p:sp>
      <p:sp>
        <p:nvSpPr>
          <p:cNvPr id="45080" name="Text Box 24"/>
          <p:cNvSpPr txBox="1">
            <a:spLocks noChangeArrowheads="1"/>
          </p:cNvSpPr>
          <p:nvPr/>
        </p:nvSpPr>
        <p:spPr bwMode="auto">
          <a:xfrm>
            <a:off x="1973263" y="1549400"/>
            <a:ext cx="749300" cy="396875"/>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2000" smtClean="0">
                <a:solidFill>
                  <a:srgbClr val="FFC414"/>
                </a:solidFill>
              </a:rPr>
              <a:t>1980</a:t>
            </a:r>
          </a:p>
        </p:txBody>
      </p:sp>
      <p:sp>
        <p:nvSpPr>
          <p:cNvPr id="45081" name="Text Box 25"/>
          <p:cNvSpPr txBox="1">
            <a:spLocks noChangeArrowheads="1"/>
          </p:cNvSpPr>
          <p:nvPr/>
        </p:nvSpPr>
        <p:spPr bwMode="auto">
          <a:xfrm>
            <a:off x="6418263" y="1549400"/>
            <a:ext cx="749300" cy="396875"/>
          </a:xfrm>
          <a:prstGeom prst="rect">
            <a:avLst/>
          </a:prstGeom>
          <a:noFill/>
          <a:ln w="12700">
            <a:noFill/>
            <a:miter lim="800000"/>
            <a:headEnd/>
            <a:tailEnd/>
          </a:ln>
        </p:spPr>
        <p:txBody>
          <a:bodyPr wrap="none">
            <a:spAutoFit/>
          </a:bodyPr>
          <a:lstStyle/>
          <a:p>
            <a:pPr algn="ctr" eaLnBrk="0" fontAlgn="base" hangingPunct="0">
              <a:spcBef>
                <a:spcPct val="50000"/>
              </a:spcBef>
              <a:spcAft>
                <a:spcPct val="0"/>
              </a:spcAft>
            </a:pPr>
            <a:r>
              <a:rPr lang="en-GB" sz="2000" smtClean="0">
                <a:solidFill>
                  <a:srgbClr val="FFC414"/>
                </a:solidFill>
              </a:rPr>
              <a:t>1984</a:t>
            </a:r>
          </a:p>
        </p:txBody>
      </p:sp>
      <p:sp>
        <p:nvSpPr>
          <p:cNvPr id="45082" name="Rectangle 26"/>
          <p:cNvSpPr>
            <a:spLocks noChangeArrowheads="1"/>
          </p:cNvSpPr>
          <p:nvPr/>
        </p:nvSpPr>
        <p:spPr bwMode="auto">
          <a:xfrm>
            <a:off x="0" y="3868738"/>
            <a:ext cx="2584450" cy="1928812"/>
          </a:xfrm>
          <a:prstGeom prst="rect">
            <a:avLst/>
          </a:prstGeom>
          <a:solidFill>
            <a:schemeClr val="tx2"/>
          </a:solidFill>
          <a:ln w="9525">
            <a:solidFill>
              <a:schemeClr val="tx1"/>
            </a:solidFill>
            <a:miter lim="800000"/>
            <a:headEnd/>
            <a:tailEnd/>
          </a:ln>
        </p:spPr>
        <p:txBody>
          <a:bodyPr wrap="none" anchor="ctr"/>
          <a:lstStyle/>
          <a:p>
            <a:pPr fontAlgn="base">
              <a:spcBef>
                <a:spcPct val="0"/>
              </a:spcBef>
              <a:spcAft>
                <a:spcPct val="0"/>
              </a:spcAft>
            </a:pPr>
            <a:endParaRPr lang="it-IT" smtClean="0">
              <a:solidFill>
                <a:srgbClr val="FFFFFF"/>
              </a:solidFill>
            </a:endParaRPr>
          </a:p>
        </p:txBody>
      </p:sp>
      <p:sp>
        <p:nvSpPr>
          <p:cNvPr id="45083" name="Rectangle 27"/>
          <p:cNvSpPr>
            <a:spLocks noChangeArrowheads="1"/>
          </p:cNvSpPr>
          <p:nvPr/>
        </p:nvSpPr>
        <p:spPr bwMode="auto">
          <a:xfrm>
            <a:off x="2836863" y="3868738"/>
            <a:ext cx="2584450" cy="1928812"/>
          </a:xfrm>
          <a:prstGeom prst="rect">
            <a:avLst/>
          </a:prstGeom>
          <a:solidFill>
            <a:schemeClr val="tx2"/>
          </a:solidFill>
          <a:ln w="9525">
            <a:solidFill>
              <a:schemeClr val="tx1"/>
            </a:solidFill>
            <a:miter lim="800000"/>
            <a:headEnd/>
            <a:tailEnd/>
          </a:ln>
        </p:spPr>
        <p:txBody>
          <a:bodyPr wrap="none" anchor="ctr"/>
          <a:lstStyle/>
          <a:p>
            <a:pPr fontAlgn="base">
              <a:spcBef>
                <a:spcPct val="0"/>
              </a:spcBef>
              <a:spcAft>
                <a:spcPct val="0"/>
              </a:spcAft>
            </a:pPr>
            <a:endParaRPr lang="it-IT" smtClean="0">
              <a:solidFill>
                <a:srgbClr val="FFFFFF"/>
              </a:solidFill>
            </a:endParaRPr>
          </a:p>
        </p:txBody>
      </p:sp>
      <p:sp>
        <p:nvSpPr>
          <p:cNvPr id="45084" name="Rectangle 28"/>
          <p:cNvSpPr>
            <a:spLocks noChangeArrowheads="1"/>
          </p:cNvSpPr>
          <p:nvPr/>
        </p:nvSpPr>
        <p:spPr bwMode="auto">
          <a:xfrm>
            <a:off x="5681663" y="3868738"/>
            <a:ext cx="2584450" cy="1928812"/>
          </a:xfrm>
          <a:prstGeom prst="rect">
            <a:avLst/>
          </a:prstGeom>
          <a:solidFill>
            <a:schemeClr val="tx2"/>
          </a:solidFill>
          <a:ln w="9525">
            <a:solidFill>
              <a:schemeClr val="tx1"/>
            </a:solidFill>
            <a:miter lim="800000"/>
            <a:headEnd/>
            <a:tailEnd/>
          </a:ln>
        </p:spPr>
        <p:txBody>
          <a:bodyPr wrap="none" anchor="ctr"/>
          <a:lstStyle/>
          <a:p>
            <a:pPr fontAlgn="base">
              <a:spcBef>
                <a:spcPct val="0"/>
              </a:spcBef>
              <a:spcAft>
                <a:spcPct val="0"/>
              </a:spcAft>
            </a:pPr>
            <a:endParaRPr lang="it-IT" smtClean="0">
              <a:solidFill>
                <a:srgbClr val="FFFFFF"/>
              </a:solidFill>
            </a:endParaRPr>
          </a:p>
        </p:txBody>
      </p:sp>
      <p:sp>
        <p:nvSpPr>
          <p:cNvPr id="45085" name="Rectangle 29"/>
          <p:cNvSpPr>
            <a:spLocks noChangeArrowheads="1"/>
          </p:cNvSpPr>
          <p:nvPr/>
        </p:nvSpPr>
        <p:spPr bwMode="auto">
          <a:xfrm>
            <a:off x="8545513" y="3868738"/>
            <a:ext cx="598487" cy="1928812"/>
          </a:xfrm>
          <a:prstGeom prst="rect">
            <a:avLst/>
          </a:prstGeom>
          <a:solidFill>
            <a:schemeClr val="tx2"/>
          </a:solidFill>
          <a:ln w="9525">
            <a:solidFill>
              <a:schemeClr val="tx1"/>
            </a:solidFill>
            <a:miter lim="800000"/>
            <a:headEnd/>
            <a:tailEnd/>
          </a:ln>
        </p:spPr>
        <p:txBody>
          <a:bodyPr wrap="none" anchor="ctr"/>
          <a:lstStyle/>
          <a:p>
            <a:pPr fontAlgn="base">
              <a:spcBef>
                <a:spcPct val="0"/>
              </a:spcBef>
              <a:spcAft>
                <a:spcPct val="0"/>
              </a:spcAft>
            </a:pPr>
            <a:endParaRPr lang="it-IT" smtClean="0">
              <a:solidFill>
                <a:srgbClr val="FFFFFF"/>
              </a:solidFill>
            </a:endParaRPr>
          </a:p>
        </p:txBody>
      </p:sp>
      <p:pic>
        <p:nvPicPr>
          <p:cNvPr id="45086" name="Picture 30"/>
          <p:cNvPicPr>
            <a:picLocks noChangeAspect="1" noChangeArrowheads="1"/>
          </p:cNvPicPr>
          <p:nvPr/>
        </p:nvPicPr>
        <p:blipFill>
          <a:blip r:embed="rId4" cstate="print"/>
          <a:srcRect l="24162" t="22786" r="60120" b="32552"/>
          <a:stretch>
            <a:fillRect/>
          </a:stretch>
        </p:blipFill>
        <p:spPr bwMode="auto">
          <a:xfrm>
            <a:off x="6413500" y="3937000"/>
            <a:ext cx="1120775" cy="1790700"/>
          </a:xfrm>
          <a:prstGeom prst="rect">
            <a:avLst/>
          </a:prstGeom>
          <a:noFill/>
          <a:ln w="12700">
            <a:noFill/>
            <a:miter lim="800000"/>
            <a:headEnd/>
            <a:tailEnd/>
          </a:ln>
        </p:spPr>
      </p:pic>
      <p:pic>
        <p:nvPicPr>
          <p:cNvPr id="45087" name="Picture 31" descr="Picture1"/>
          <p:cNvPicPr>
            <a:picLocks noChangeAspect="1" noChangeArrowheads="1"/>
          </p:cNvPicPr>
          <p:nvPr/>
        </p:nvPicPr>
        <p:blipFill>
          <a:blip r:embed="rId5" cstate="print"/>
          <a:srcRect/>
          <a:stretch>
            <a:fillRect/>
          </a:stretch>
        </p:blipFill>
        <p:spPr bwMode="auto">
          <a:xfrm>
            <a:off x="679450" y="3903663"/>
            <a:ext cx="1225550" cy="1858962"/>
          </a:xfrm>
          <a:prstGeom prst="rect">
            <a:avLst/>
          </a:prstGeom>
          <a:noFill/>
          <a:ln w="9525">
            <a:noFill/>
            <a:miter lim="800000"/>
            <a:headEnd/>
            <a:tailEnd/>
          </a:ln>
        </p:spPr>
      </p:pic>
      <p:pic>
        <p:nvPicPr>
          <p:cNvPr id="45088" name="Picture 32"/>
          <p:cNvPicPr>
            <a:picLocks noChangeAspect="1" noChangeArrowheads="1"/>
          </p:cNvPicPr>
          <p:nvPr/>
        </p:nvPicPr>
        <p:blipFill>
          <a:blip r:embed="rId3" cstate="print"/>
          <a:srcRect/>
          <a:stretch>
            <a:fillRect/>
          </a:stretch>
        </p:blipFill>
        <p:spPr bwMode="auto">
          <a:xfrm>
            <a:off x="4881563" y="5949950"/>
            <a:ext cx="431800" cy="407988"/>
          </a:xfrm>
          <a:prstGeom prst="rect">
            <a:avLst/>
          </a:prstGeom>
          <a:noFill/>
          <a:ln w="9525">
            <a:noFill/>
            <a:miter lim="800000"/>
            <a:headEnd/>
            <a:tailEnd/>
          </a:ln>
        </p:spPr>
      </p:pic>
      <p:pic>
        <p:nvPicPr>
          <p:cNvPr id="45089" name="Picture 33"/>
          <p:cNvPicPr>
            <a:picLocks noChangeAspect="1" noChangeArrowheads="1"/>
          </p:cNvPicPr>
          <p:nvPr/>
        </p:nvPicPr>
        <p:blipFill>
          <a:blip r:embed="rId3" cstate="print"/>
          <a:srcRect/>
          <a:stretch>
            <a:fillRect/>
          </a:stretch>
        </p:blipFill>
        <p:spPr bwMode="auto">
          <a:xfrm>
            <a:off x="5383213" y="5949950"/>
            <a:ext cx="431800" cy="407988"/>
          </a:xfrm>
          <a:prstGeom prst="rect">
            <a:avLst/>
          </a:prstGeom>
          <a:noFill/>
          <a:ln w="9525">
            <a:noFill/>
            <a:miter lim="800000"/>
            <a:headEnd/>
            <a:tailEnd/>
          </a:ln>
        </p:spPr>
      </p:pic>
      <p:pic>
        <p:nvPicPr>
          <p:cNvPr id="45090" name="Picture 34"/>
          <p:cNvPicPr>
            <a:picLocks noChangeAspect="1" noChangeArrowheads="1"/>
          </p:cNvPicPr>
          <p:nvPr/>
        </p:nvPicPr>
        <p:blipFill>
          <a:blip r:embed="rId3" cstate="print"/>
          <a:srcRect/>
          <a:stretch>
            <a:fillRect/>
          </a:stretch>
        </p:blipFill>
        <p:spPr bwMode="auto">
          <a:xfrm>
            <a:off x="5815013" y="5949950"/>
            <a:ext cx="431800" cy="4079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71" descr="receptors isolated ATP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03563" y="1604963"/>
            <a:ext cx="3459162" cy="2597150"/>
          </a:xfrm>
          <a:prstGeom prst="rect">
            <a:avLst/>
          </a:prstGeom>
          <a:noFill/>
          <a:ln w="9525">
            <a:noFill/>
            <a:miter lim="800000"/>
            <a:headEnd/>
            <a:tailEnd/>
          </a:ln>
        </p:spPr>
      </p:pic>
      <p:sp>
        <p:nvSpPr>
          <p:cNvPr id="75779" name="Text Box 81"/>
          <p:cNvSpPr txBox="1">
            <a:spLocks noChangeArrowheads="1"/>
          </p:cNvSpPr>
          <p:nvPr/>
        </p:nvSpPr>
        <p:spPr bwMode="auto">
          <a:xfrm>
            <a:off x="4773613" y="3190875"/>
            <a:ext cx="541337"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smtClean="0">
                <a:solidFill>
                  <a:srgbClr val="FFFFFF"/>
                </a:solidFill>
                <a:ea typeface="ＭＳ Ｐゴシック" pitchFamily="34" charset="-128"/>
                <a:cs typeface="Arial" pitchFamily="34" charset="0"/>
              </a:rPr>
              <a:t>ATP</a:t>
            </a:r>
          </a:p>
        </p:txBody>
      </p:sp>
      <p:sp>
        <p:nvSpPr>
          <p:cNvPr id="75780" name="Text Box 82"/>
          <p:cNvSpPr txBox="1">
            <a:spLocks noChangeArrowheads="1"/>
          </p:cNvSpPr>
          <p:nvPr/>
        </p:nvSpPr>
        <p:spPr bwMode="auto">
          <a:xfrm>
            <a:off x="3135313" y="4438650"/>
            <a:ext cx="1436687"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en-GB" sz="1400" b="1" smtClean="0">
                <a:solidFill>
                  <a:srgbClr val="FFFFFF"/>
                </a:solidFill>
                <a:ea typeface="ＭＳ Ｐゴシック" pitchFamily="34" charset="-128"/>
                <a:cs typeface="Arial" pitchFamily="34" charset="0"/>
              </a:rPr>
              <a:t>Ras-Raf-MAPK</a:t>
            </a:r>
          </a:p>
          <a:p>
            <a:pPr algn="ctr" fontAlgn="base">
              <a:spcBef>
                <a:spcPct val="0"/>
              </a:spcBef>
              <a:spcAft>
                <a:spcPct val="0"/>
              </a:spcAft>
            </a:pPr>
            <a:r>
              <a:rPr lang="en-GB" sz="1400" b="1" smtClean="0">
                <a:solidFill>
                  <a:srgbClr val="FFFFFF"/>
                </a:solidFill>
                <a:ea typeface="ＭＳ Ｐゴシック" pitchFamily="34" charset="-128"/>
                <a:cs typeface="Arial" pitchFamily="34" charset="0"/>
              </a:rPr>
              <a:t>Proliferation</a:t>
            </a:r>
          </a:p>
        </p:txBody>
      </p:sp>
      <p:sp>
        <p:nvSpPr>
          <p:cNvPr id="75781" name="Text Box 83"/>
          <p:cNvSpPr txBox="1">
            <a:spLocks noChangeArrowheads="1"/>
          </p:cNvSpPr>
          <p:nvPr/>
        </p:nvSpPr>
        <p:spPr bwMode="auto">
          <a:xfrm>
            <a:off x="5265738" y="4438650"/>
            <a:ext cx="100330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en-GB" sz="1400" b="1" smtClean="0">
                <a:solidFill>
                  <a:srgbClr val="FFFFFF"/>
                </a:solidFill>
                <a:ea typeface="ＭＳ Ｐゴシック" pitchFamily="34" charset="-128"/>
                <a:cs typeface="Arial" pitchFamily="34" charset="0"/>
              </a:rPr>
              <a:t>Pi3K-AKT</a:t>
            </a:r>
          </a:p>
          <a:p>
            <a:pPr algn="ctr" fontAlgn="base">
              <a:spcBef>
                <a:spcPct val="0"/>
              </a:spcBef>
              <a:spcAft>
                <a:spcPct val="0"/>
              </a:spcAft>
            </a:pPr>
            <a:r>
              <a:rPr lang="en-GB" sz="1400" b="1" smtClean="0">
                <a:solidFill>
                  <a:srgbClr val="FFFFFF"/>
                </a:solidFill>
                <a:ea typeface="ＭＳ Ｐゴシック" pitchFamily="34" charset="-128"/>
                <a:cs typeface="Arial" pitchFamily="34" charset="0"/>
              </a:rPr>
              <a:t>Survival</a:t>
            </a:r>
          </a:p>
        </p:txBody>
      </p:sp>
      <p:sp>
        <p:nvSpPr>
          <p:cNvPr id="75782" name="Text Box 86"/>
          <p:cNvSpPr txBox="1">
            <a:spLocks noChangeArrowheads="1"/>
          </p:cNvSpPr>
          <p:nvPr/>
        </p:nvSpPr>
        <p:spPr bwMode="auto">
          <a:xfrm>
            <a:off x="2009775" y="1733550"/>
            <a:ext cx="765175" cy="306388"/>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smtClean="0">
                <a:solidFill>
                  <a:srgbClr val="FFFFFF"/>
                </a:solidFill>
                <a:ea typeface="ＭＳ Ｐゴシック" pitchFamily="34" charset="-128"/>
                <a:cs typeface="Arial" pitchFamily="34" charset="0"/>
              </a:rPr>
              <a:t>Ligand</a:t>
            </a:r>
          </a:p>
        </p:txBody>
      </p:sp>
      <p:sp>
        <p:nvSpPr>
          <p:cNvPr id="75783" name="Text Box 87"/>
          <p:cNvSpPr txBox="1">
            <a:spLocks noChangeArrowheads="1"/>
          </p:cNvSpPr>
          <p:nvPr/>
        </p:nvSpPr>
        <p:spPr bwMode="auto">
          <a:xfrm>
            <a:off x="846138" y="2078038"/>
            <a:ext cx="1928812" cy="306387"/>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smtClean="0">
                <a:solidFill>
                  <a:srgbClr val="FFFFFF"/>
                </a:solidFill>
                <a:ea typeface="ＭＳ Ｐゴシック" pitchFamily="34" charset="-128"/>
                <a:cs typeface="Arial" pitchFamily="34" charset="0"/>
              </a:rPr>
              <a:t>Extracellular domain</a:t>
            </a:r>
          </a:p>
        </p:txBody>
      </p:sp>
      <p:sp>
        <p:nvSpPr>
          <p:cNvPr id="75784" name="Text Box 88"/>
          <p:cNvSpPr txBox="1">
            <a:spLocks noChangeArrowheads="1"/>
          </p:cNvSpPr>
          <p:nvPr/>
        </p:nvSpPr>
        <p:spPr bwMode="auto">
          <a:xfrm>
            <a:off x="471488" y="2451100"/>
            <a:ext cx="2303462"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smtClean="0">
                <a:solidFill>
                  <a:srgbClr val="FFFFFF"/>
                </a:solidFill>
                <a:ea typeface="ＭＳ Ｐゴシック" pitchFamily="34" charset="-128"/>
                <a:cs typeface="Arial" pitchFamily="34" charset="0"/>
              </a:rPr>
              <a:t>Trans-membrane domain</a:t>
            </a:r>
          </a:p>
        </p:txBody>
      </p:sp>
      <p:sp>
        <p:nvSpPr>
          <p:cNvPr id="75785" name="Text Box 89"/>
          <p:cNvSpPr txBox="1">
            <a:spLocks noChangeArrowheads="1"/>
          </p:cNvSpPr>
          <p:nvPr/>
        </p:nvSpPr>
        <p:spPr bwMode="auto">
          <a:xfrm>
            <a:off x="571500" y="3074988"/>
            <a:ext cx="2203450"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smtClean="0">
                <a:solidFill>
                  <a:srgbClr val="FFFFFF"/>
                </a:solidFill>
                <a:ea typeface="ＭＳ Ｐゴシック" pitchFamily="34" charset="-128"/>
                <a:cs typeface="Arial" pitchFamily="34" charset="0"/>
              </a:rPr>
              <a:t>Tyrosine kinase domain</a:t>
            </a:r>
          </a:p>
        </p:txBody>
      </p:sp>
      <p:sp>
        <p:nvSpPr>
          <p:cNvPr id="75786" name="Text Box 90"/>
          <p:cNvSpPr txBox="1">
            <a:spLocks noChangeArrowheads="1"/>
          </p:cNvSpPr>
          <p:nvPr/>
        </p:nvSpPr>
        <p:spPr bwMode="auto">
          <a:xfrm>
            <a:off x="417513" y="3667125"/>
            <a:ext cx="2357437"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smtClean="0">
                <a:solidFill>
                  <a:srgbClr val="FFFFFF"/>
                </a:solidFill>
                <a:ea typeface="ＭＳ Ｐゴシック" pitchFamily="34" charset="-128"/>
                <a:cs typeface="Arial" pitchFamily="34" charset="0"/>
              </a:rPr>
              <a:t>Tyrosine phosphorylation</a:t>
            </a:r>
          </a:p>
        </p:txBody>
      </p:sp>
      <p:sp>
        <p:nvSpPr>
          <p:cNvPr id="75787" name="Line 96"/>
          <p:cNvSpPr>
            <a:spLocks noChangeShapeType="1"/>
          </p:cNvSpPr>
          <p:nvPr/>
        </p:nvSpPr>
        <p:spPr bwMode="auto">
          <a:xfrm flipH="1">
            <a:off x="4127500" y="2479675"/>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88" name="Line 97"/>
          <p:cNvSpPr>
            <a:spLocks noChangeShapeType="1"/>
          </p:cNvSpPr>
          <p:nvPr/>
        </p:nvSpPr>
        <p:spPr bwMode="auto">
          <a:xfrm flipH="1">
            <a:off x="4127500" y="2716213"/>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89" name="Line 113"/>
          <p:cNvSpPr>
            <a:spLocks noChangeShapeType="1"/>
          </p:cNvSpPr>
          <p:nvPr/>
        </p:nvSpPr>
        <p:spPr bwMode="auto">
          <a:xfrm flipH="1">
            <a:off x="3182938" y="2479675"/>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0" name="Line 114"/>
          <p:cNvSpPr>
            <a:spLocks noChangeShapeType="1"/>
          </p:cNvSpPr>
          <p:nvPr/>
        </p:nvSpPr>
        <p:spPr bwMode="auto">
          <a:xfrm flipH="1">
            <a:off x="3182938" y="2716213"/>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1" name="Line 119"/>
          <p:cNvSpPr>
            <a:spLocks noChangeShapeType="1"/>
          </p:cNvSpPr>
          <p:nvPr/>
        </p:nvSpPr>
        <p:spPr bwMode="auto">
          <a:xfrm>
            <a:off x="3852863" y="3765550"/>
            <a:ext cx="0" cy="57308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2" name="Line 120"/>
          <p:cNvSpPr>
            <a:spLocks noChangeShapeType="1"/>
          </p:cNvSpPr>
          <p:nvPr/>
        </p:nvSpPr>
        <p:spPr bwMode="auto">
          <a:xfrm>
            <a:off x="2789238" y="1887538"/>
            <a:ext cx="56832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3" name="Line 121"/>
          <p:cNvSpPr>
            <a:spLocks noChangeShapeType="1"/>
          </p:cNvSpPr>
          <p:nvPr/>
        </p:nvSpPr>
        <p:spPr bwMode="auto">
          <a:xfrm>
            <a:off x="2789238" y="2232025"/>
            <a:ext cx="56832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4" name="Line 122"/>
          <p:cNvSpPr>
            <a:spLocks noChangeShapeType="1"/>
          </p:cNvSpPr>
          <p:nvPr/>
        </p:nvSpPr>
        <p:spPr bwMode="auto">
          <a:xfrm>
            <a:off x="2789238" y="3227388"/>
            <a:ext cx="56832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5" name="Line 123"/>
          <p:cNvSpPr>
            <a:spLocks noChangeShapeType="1"/>
          </p:cNvSpPr>
          <p:nvPr/>
        </p:nvSpPr>
        <p:spPr bwMode="auto">
          <a:xfrm>
            <a:off x="2789238" y="3819525"/>
            <a:ext cx="56832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6" name="Line 162"/>
          <p:cNvSpPr>
            <a:spLocks noChangeShapeType="1"/>
          </p:cNvSpPr>
          <p:nvPr/>
        </p:nvSpPr>
        <p:spPr bwMode="auto">
          <a:xfrm flipH="1">
            <a:off x="5119688" y="2479675"/>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7" name="Line 163"/>
          <p:cNvSpPr>
            <a:spLocks noChangeShapeType="1"/>
          </p:cNvSpPr>
          <p:nvPr/>
        </p:nvSpPr>
        <p:spPr bwMode="auto">
          <a:xfrm flipH="1">
            <a:off x="5119688" y="2716213"/>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8" name="Line 164"/>
          <p:cNvSpPr>
            <a:spLocks noChangeShapeType="1"/>
          </p:cNvSpPr>
          <p:nvPr/>
        </p:nvSpPr>
        <p:spPr bwMode="auto">
          <a:xfrm flipH="1">
            <a:off x="6048375" y="2479675"/>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799" name="Line 165"/>
          <p:cNvSpPr>
            <a:spLocks noChangeShapeType="1"/>
          </p:cNvSpPr>
          <p:nvPr/>
        </p:nvSpPr>
        <p:spPr bwMode="auto">
          <a:xfrm flipH="1">
            <a:off x="6048375" y="2716213"/>
            <a:ext cx="396875"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800" name="Line 168"/>
          <p:cNvSpPr>
            <a:spLocks noChangeShapeType="1"/>
          </p:cNvSpPr>
          <p:nvPr/>
        </p:nvSpPr>
        <p:spPr bwMode="auto">
          <a:xfrm>
            <a:off x="5773738" y="3765550"/>
            <a:ext cx="0" cy="57308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801" name="Line 169"/>
          <p:cNvSpPr>
            <a:spLocks noChangeShapeType="1"/>
          </p:cNvSpPr>
          <p:nvPr/>
        </p:nvSpPr>
        <p:spPr bwMode="auto">
          <a:xfrm>
            <a:off x="5359400" y="3314700"/>
            <a:ext cx="85248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802" name="Text Box 196"/>
          <p:cNvSpPr txBox="1">
            <a:spLocks noChangeArrowheads="1"/>
          </p:cNvSpPr>
          <p:nvPr/>
        </p:nvSpPr>
        <p:spPr bwMode="auto">
          <a:xfrm>
            <a:off x="827088" y="5467350"/>
            <a:ext cx="2162175" cy="523875"/>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smtClean="0">
                <a:solidFill>
                  <a:srgbClr val="FFFFFF"/>
                </a:solidFill>
                <a:ea typeface="ＭＳ Ｐゴシック" pitchFamily="34" charset="-128"/>
                <a:cs typeface="Arial" pitchFamily="34" charset="0"/>
              </a:rPr>
              <a:t>EGFR internalisation</a:t>
            </a:r>
          </a:p>
          <a:p>
            <a:pPr algn="r" fontAlgn="base">
              <a:spcBef>
                <a:spcPct val="0"/>
              </a:spcBef>
              <a:spcAft>
                <a:spcPct val="0"/>
              </a:spcAft>
            </a:pPr>
            <a:r>
              <a:rPr lang="en-GB" sz="1400" b="1" smtClean="0">
                <a:solidFill>
                  <a:srgbClr val="FFFFFF"/>
                </a:solidFill>
                <a:ea typeface="ＭＳ Ｐゴシック" pitchFamily="34" charset="-128"/>
                <a:cs typeface="Arial" pitchFamily="34" charset="0"/>
              </a:rPr>
              <a:t>Degradation / recycling</a:t>
            </a:r>
          </a:p>
        </p:txBody>
      </p:sp>
      <p:sp>
        <p:nvSpPr>
          <p:cNvPr id="75803" name="Text Box 197"/>
          <p:cNvSpPr txBox="1">
            <a:spLocks noChangeArrowheads="1"/>
          </p:cNvSpPr>
          <p:nvPr/>
        </p:nvSpPr>
        <p:spPr bwMode="auto">
          <a:xfrm>
            <a:off x="6575425" y="5467350"/>
            <a:ext cx="2212975" cy="517525"/>
          </a:xfrm>
          <a:prstGeom prst="rect">
            <a:avLst/>
          </a:prstGeom>
          <a:noFill/>
          <a:ln w="9525">
            <a:noFill/>
            <a:miter lim="800000"/>
            <a:headEnd/>
            <a:tailEnd/>
          </a:ln>
        </p:spPr>
        <p:txBody>
          <a:bodyPr wrap="none">
            <a:spAutoFit/>
          </a:bodyPr>
          <a:lstStyle/>
          <a:p>
            <a:pPr fontAlgn="base">
              <a:spcBef>
                <a:spcPct val="0"/>
              </a:spcBef>
              <a:spcAft>
                <a:spcPct val="0"/>
              </a:spcAft>
            </a:pPr>
            <a:r>
              <a:rPr lang="en-GB" sz="1400" b="1" smtClean="0">
                <a:solidFill>
                  <a:srgbClr val="FFFFFF"/>
                </a:solidFill>
                <a:ea typeface="ＭＳ Ｐゴシック" pitchFamily="34" charset="-128"/>
                <a:cs typeface="Arial" pitchFamily="34" charset="0"/>
              </a:rPr>
              <a:t>EGFR signals for longer</a:t>
            </a:r>
          </a:p>
          <a:p>
            <a:pPr fontAlgn="base">
              <a:spcBef>
                <a:spcPct val="0"/>
              </a:spcBef>
              <a:spcAft>
                <a:spcPct val="0"/>
              </a:spcAft>
            </a:pPr>
            <a:r>
              <a:rPr lang="en-GB" sz="1400" b="1" smtClean="0">
                <a:solidFill>
                  <a:srgbClr val="FFFFFF"/>
                </a:solidFill>
                <a:ea typeface="ＭＳ Ｐゴシック" pitchFamily="34" charset="-128"/>
                <a:cs typeface="Arial" pitchFamily="34" charset="0"/>
              </a:rPr>
              <a:t>at the cell membrane</a:t>
            </a:r>
          </a:p>
        </p:txBody>
      </p:sp>
      <p:sp>
        <p:nvSpPr>
          <p:cNvPr id="75804" name="Text Box 198"/>
          <p:cNvSpPr txBox="1">
            <a:spLocks noChangeArrowheads="1"/>
          </p:cNvSpPr>
          <p:nvPr/>
        </p:nvSpPr>
        <p:spPr bwMode="auto">
          <a:xfrm>
            <a:off x="2954338" y="1273175"/>
            <a:ext cx="1927225" cy="369888"/>
          </a:xfrm>
          <a:prstGeom prst="rect">
            <a:avLst/>
          </a:prstGeom>
          <a:noFill/>
          <a:ln w="9525">
            <a:noFill/>
            <a:miter lim="800000"/>
            <a:headEnd/>
            <a:tailEnd/>
          </a:ln>
        </p:spPr>
        <p:txBody>
          <a:bodyPr wrap="none">
            <a:spAutoFit/>
          </a:bodyPr>
          <a:lstStyle/>
          <a:p>
            <a:pPr fontAlgn="base">
              <a:spcBef>
                <a:spcPct val="0"/>
              </a:spcBef>
              <a:spcAft>
                <a:spcPct val="0"/>
              </a:spcAft>
            </a:pPr>
            <a:r>
              <a:rPr lang="en-GB" b="1" smtClean="0">
                <a:solidFill>
                  <a:srgbClr val="FFFFFF"/>
                </a:solidFill>
                <a:ea typeface="ＭＳ Ｐゴシック" pitchFamily="34" charset="-128"/>
                <a:cs typeface="Arial" pitchFamily="34" charset="0"/>
              </a:rPr>
              <a:t>Wild-type EGFR</a:t>
            </a:r>
          </a:p>
        </p:txBody>
      </p:sp>
      <p:sp>
        <p:nvSpPr>
          <p:cNvPr id="75805" name="Text Box 199"/>
          <p:cNvSpPr txBox="1">
            <a:spLocks noChangeArrowheads="1"/>
          </p:cNvSpPr>
          <p:nvPr/>
        </p:nvSpPr>
        <p:spPr bwMode="auto">
          <a:xfrm>
            <a:off x="5265738" y="1273175"/>
            <a:ext cx="1633537" cy="368300"/>
          </a:xfrm>
          <a:prstGeom prst="rect">
            <a:avLst/>
          </a:prstGeom>
          <a:noFill/>
          <a:ln w="9525">
            <a:noFill/>
            <a:miter lim="800000"/>
            <a:headEnd/>
            <a:tailEnd/>
          </a:ln>
        </p:spPr>
        <p:txBody>
          <a:bodyPr wrap="none">
            <a:spAutoFit/>
          </a:bodyPr>
          <a:lstStyle/>
          <a:p>
            <a:pPr fontAlgn="base">
              <a:spcBef>
                <a:spcPct val="0"/>
              </a:spcBef>
              <a:spcAft>
                <a:spcPct val="0"/>
              </a:spcAft>
            </a:pPr>
            <a:r>
              <a:rPr lang="en-GB" b="1" smtClean="0">
                <a:solidFill>
                  <a:srgbClr val="FFFFFF"/>
                </a:solidFill>
                <a:ea typeface="ＭＳ Ｐゴシック" pitchFamily="34" charset="-128"/>
                <a:cs typeface="Arial" pitchFamily="34" charset="0"/>
              </a:rPr>
              <a:t>Mutant EGFR</a:t>
            </a:r>
          </a:p>
        </p:txBody>
      </p:sp>
      <p:sp>
        <p:nvSpPr>
          <p:cNvPr id="75806" name="Line 200"/>
          <p:cNvSpPr>
            <a:spLocks noChangeShapeType="1"/>
          </p:cNvSpPr>
          <p:nvPr/>
        </p:nvSpPr>
        <p:spPr bwMode="auto">
          <a:xfrm flipH="1">
            <a:off x="3916363" y="3314700"/>
            <a:ext cx="798512"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407583" name="Rectangle 38"/>
          <p:cNvSpPr>
            <a:spLocks noGrp="1" noChangeArrowheads="1"/>
          </p:cNvSpPr>
          <p:nvPr>
            <p:ph type="title" idx="4294967295"/>
          </p:nvPr>
        </p:nvSpPr>
        <p:spPr>
          <a:xfrm>
            <a:off x="315913" y="12700"/>
            <a:ext cx="8523287" cy="1143000"/>
          </a:xfrm>
        </p:spPr>
        <p:txBody>
          <a:bodyPr/>
          <a:lstStyle/>
          <a:p>
            <a:pPr>
              <a:defRPr/>
            </a:pPr>
            <a:r>
              <a:rPr lang="en-US" sz="3200" smtClean="0">
                <a:effectLst>
                  <a:outerShdw blurRad="38100" dist="38100" dir="2700000" algn="tl">
                    <a:srgbClr val="000000"/>
                  </a:outerShdw>
                </a:effectLst>
              </a:rPr>
              <a:t>EGFR mutation causes conformational change and increased activation </a:t>
            </a:r>
          </a:p>
        </p:txBody>
      </p:sp>
      <p:grpSp>
        <p:nvGrpSpPr>
          <p:cNvPr id="2" name="Group 72"/>
          <p:cNvGrpSpPr>
            <a:grpSpLocks/>
          </p:cNvGrpSpPr>
          <p:nvPr/>
        </p:nvGrpSpPr>
        <p:grpSpPr bwMode="auto">
          <a:xfrm>
            <a:off x="4268788" y="3778250"/>
            <a:ext cx="1123950" cy="627063"/>
            <a:chOff x="2689" y="2133"/>
            <a:chExt cx="938" cy="523"/>
          </a:xfrm>
        </p:grpSpPr>
        <p:sp>
          <p:nvSpPr>
            <p:cNvPr id="75812" name="Line 85"/>
            <p:cNvSpPr>
              <a:spLocks noChangeShapeType="1"/>
            </p:cNvSpPr>
            <p:nvPr/>
          </p:nvSpPr>
          <p:spPr bwMode="auto">
            <a:xfrm flipH="1">
              <a:off x="2785" y="2172"/>
              <a:ext cx="841" cy="484"/>
            </a:xfrm>
            <a:prstGeom prst="line">
              <a:avLst/>
            </a:prstGeom>
            <a:noFill/>
            <a:ln w="9525">
              <a:solidFill>
                <a:schemeClr val="tx1"/>
              </a:solidFill>
              <a:prstDash val="dash"/>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5813" name="Line 85"/>
            <p:cNvSpPr>
              <a:spLocks noChangeShapeType="1"/>
            </p:cNvSpPr>
            <p:nvPr/>
          </p:nvSpPr>
          <p:spPr bwMode="auto">
            <a:xfrm>
              <a:off x="2689" y="2133"/>
              <a:ext cx="938" cy="523"/>
            </a:xfrm>
            <a:prstGeom prst="line">
              <a:avLst/>
            </a:prstGeom>
            <a:noFill/>
            <a:ln w="9525">
              <a:solidFill>
                <a:schemeClr val="tx1"/>
              </a:solidFill>
              <a:prstDash val="dash"/>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grpSp>
      <p:pic>
        <p:nvPicPr>
          <p:cNvPr id="75809" name="Picture 130"/>
          <p:cNvPicPr>
            <a:picLocks noChangeAspect="1" noChangeArrowheads="1"/>
          </p:cNvPicPr>
          <p:nvPr/>
        </p:nvPicPr>
        <p:blipFill>
          <a:blip r:embed="rId4" cstate="print"/>
          <a:srcRect/>
          <a:stretch>
            <a:fillRect/>
          </a:stretch>
        </p:blipFill>
        <p:spPr bwMode="auto">
          <a:xfrm>
            <a:off x="3082925" y="5032375"/>
            <a:ext cx="1524000" cy="1524000"/>
          </a:xfrm>
          <a:prstGeom prst="rect">
            <a:avLst/>
          </a:prstGeom>
          <a:noFill/>
          <a:ln w="9525">
            <a:solidFill>
              <a:schemeClr val="tx1"/>
            </a:solidFill>
            <a:miter lim="800000"/>
            <a:headEnd/>
            <a:tailEnd/>
          </a:ln>
        </p:spPr>
      </p:pic>
      <p:pic>
        <p:nvPicPr>
          <p:cNvPr id="75810" name="Picture 131"/>
          <p:cNvPicPr>
            <a:picLocks noChangeAspect="1" noChangeArrowheads="1"/>
          </p:cNvPicPr>
          <p:nvPr/>
        </p:nvPicPr>
        <p:blipFill>
          <a:blip r:embed="rId5" cstate="print"/>
          <a:srcRect/>
          <a:stretch>
            <a:fillRect/>
          </a:stretch>
        </p:blipFill>
        <p:spPr bwMode="auto">
          <a:xfrm>
            <a:off x="4997450" y="5032375"/>
            <a:ext cx="1524000" cy="1524000"/>
          </a:xfrm>
          <a:prstGeom prst="rect">
            <a:avLst/>
          </a:prstGeom>
          <a:noFill/>
          <a:ln w="9525">
            <a:solidFill>
              <a:schemeClr val="tx1"/>
            </a:solidFill>
            <a:miter lim="800000"/>
            <a:headEnd/>
            <a:tailEnd/>
          </a:ln>
        </p:spPr>
      </p:pic>
      <p:sp>
        <p:nvSpPr>
          <p:cNvPr id="75811" name="TextBox 3"/>
          <p:cNvSpPr txBox="1">
            <a:spLocks noChangeArrowheads="1"/>
          </p:cNvSpPr>
          <p:nvPr/>
        </p:nvSpPr>
        <p:spPr bwMode="auto">
          <a:xfrm>
            <a:off x="2466975" y="6578600"/>
            <a:ext cx="6584950" cy="274638"/>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GB" sz="1200" b="1" i="1" smtClean="0">
                <a:solidFill>
                  <a:srgbClr val="FFCC00"/>
                </a:solidFill>
                <a:ea typeface="ヒラギノ角ゴ Pro W3"/>
                <a:cs typeface="ヒラギノ角ゴ Pro W3"/>
              </a:rPr>
              <a:t>Arteaga 2006; Gadzar et al 2004; Hendricks et al 2006; Sordella et al 2004</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595313" y="2343150"/>
            <a:ext cx="7939087" cy="2279650"/>
            <a:chOff x="375" y="1786"/>
            <a:chExt cx="5001" cy="1436"/>
          </a:xfrm>
        </p:grpSpPr>
        <p:sp>
          <p:nvSpPr>
            <p:cNvPr id="670" name="Rectangle 669"/>
            <p:cNvSpPr/>
            <p:nvPr/>
          </p:nvSpPr>
          <p:spPr bwMode="auto">
            <a:xfrm>
              <a:off x="3813" y="2934"/>
              <a:ext cx="981" cy="233"/>
            </a:xfrm>
            <a:prstGeom prst="rect">
              <a:avLst/>
            </a:prstGeom>
            <a:gradFill flip="none" rotWithShape="1">
              <a:gsLst>
                <a:gs pos="0">
                  <a:srgbClr val="EAAF0F">
                    <a:shade val="30000"/>
                    <a:satMod val="115000"/>
                  </a:srgbClr>
                </a:gs>
                <a:gs pos="50000">
                  <a:srgbClr val="EAAF0F">
                    <a:shade val="67500"/>
                    <a:satMod val="115000"/>
                  </a:srgbClr>
                </a:gs>
                <a:gs pos="100000">
                  <a:srgbClr val="EAAF0F">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3625" tIns="45991" rIns="93625" bIns="45991" anchor="ctr"/>
            <a:lstStyle/>
            <a:p>
              <a:pPr algn="ctr" defTabSz="946150" fontAlgn="base">
                <a:spcBef>
                  <a:spcPct val="50000"/>
                </a:spcBef>
                <a:spcAft>
                  <a:spcPct val="0"/>
                </a:spcAft>
                <a:defRPr/>
              </a:pPr>
              <a:endParaRPr lang="en-US" sz="2500" b="1">
                <a:solidFill>
                  <a:srgbClr val="FFFFFF"/>
                </a:solidFill>
                <a:ea typeface="ＭＳ Ｐゴシック" pitchFamily="34" charset="-128"/>
                <a:cs typeface="Arial" pitchFamily="34" charset="0"/>
              </a:endParaRPr>
            </a:p>
          </p:txBody>
        </p:sp>
        <p:sp>
          <p:nvSpPr>
            <p:cNvPr id="669" name="Rectangle 668"/>
            <p:cNvSpPr/>
            <p:nvPr/>
          </p:nvSpPr>
          <p:spPr bwMode="auto">
            <a:xfrm>
              <a:off x="3009" y="2934"/>
              <a:ext cx="717" cy="233"/>
            </a:xfrm>
            <a:prstGeom prst="rect">
              <a:avLst/>
            </a:prstGeom>
            <a:gradFill flip="none" rotWithShape="1">
              <a:gsLst>
                <a:gs pos="0">
                  <a:srgbClr val="EAAF0F">
                    <a:shade val="30000"/>
                    <a:satMod val="115000"/>
                  </a:srgbClr>
                </a:gs>
                <a:gs pos="50000">
                  <a:srgbClr val="EAAF0F">
                    <a:shade val="67500"/>
                    <a:satMod val="115000"/>
                  </a:srgbClr>
                </a:gs>
                <a:gs pos="100000">
                  <a:srgbClr val="EAAF0F">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3625" tIns="45991" rIns="93625" bIns="45991" anchor="ctr"/>
            <a:lstStyle/>
            <a:p>
              <a:pPr algn="ctr" defTabSz="946150" fontAlgn="base">
                <a:spcBef>
                  <a:spcPct val="50000"/>
                </a:spcBef>
                <a:spcAft>
                  <a:spcPct val="0"/>
                </a:spcAft>
                <a:defRPr/>
              </a:pPr>
              <a:endParaRPr lang="en-US" sz="2500" b="1">
                <a:solidFill>
                  <a:srgbClr val="FFFFFF"/>
                </a:solidFill>
                <a:ea typeface="ＭＳ Ｐゴシック" pitchFamily="34" charset="-128"/>
                <a:cs typeface="Arial" pitchFamily="34" charset="0"/>
              </a:endParaRPr>
            </a:p>
          </p:txBody>
        </p:sp>
        <p:sp>
          <p:nvSpPr>
            <p:cNvPr id="668" name="Rectangle 667"/>
            <p:cNvSpPr/>
            <p:nvPr/>
          </p:nvSpPr>
          <p:spPr bwMode="auto">
            <a:xfrm>
              <a:off x="1746" y="2934"/>
              <a:ext cx="1194" cy="233"/>
            </a:xfrm>
            <a:prstGeom prst="rect">
              <a:avLst/>
            </a:prstGeom>
            <a:gradFill flip="none" rotWithShape="1">
              <a:gsLst>
                <a:gs pos="0">
                  <a:srgbClr val="EAAF0F">
                    <a:shade val="30000"/>
                    <a:satMod val="115000"/>
                  </a:srgbClr>
                </a:gs>
                <a:gs pos="50000">
                  <a:srgbClr val="EAAF0F">
                    <a:shade val="67500"/>
                    <a:satMod val="115000"/>
                  </a:srgbClr>
                </a:gs>
                <a:gs pos="100000">
                  <a:srgbClr val="EAAF0F">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3625" tIns="45991" rIns="93625" bIns="45991" anchor="ctr"/>
            <a:lstStyle/>
            <a:p>
              <a:pPr algn="ctr" defTabSz="946150" fontAlgn="base">
                <a:spcBef>
                  <a:spcPct val="50000"/>
                </a:spcBef>
                <a:spcAft>
                  <a:spcPct val="0"/>
                </a:spcAft>
                <a:defRPr/>
              </a:pPr>
              <a:endParaRPr lang="en-US" sz="2500" b="1">
                <a:solidFill>
                  <a:srgbClr val="FFFFFF"/>
                </a:solidFill>
                <a:ea typeface="ＭＳ Ｐゴシック" pitchFamily="34" charset="-128"/>
                <a:cs typeface="Arial" pitchFamily="34" charset="0"/>
              </a:endParaRPr>
            </a:p>
          </p:txBody>
        </p:sp>
        <p:sp>
          <p:nvSpPr>
            <p:cNvPr id="667" name="Rectangle 666"/>
            <p:cNvSpPr/>
            <p:nvPr/>
          </p:nvSpPr>
          <p:spPr bwMode="auto">
            <a:xfrm>
              <a:off x="765" y="2934"/>
              <a:ext cx="927" cy="233"/>
            </a:xfrm>
            <a:prstGeom prst="rect">
              <a:avLst/>
            </a:prstGeom>
            <a:gradFill flip="none" rotWithShape="1">
              <a:gsLst>
                <a:gs pos="0">
                  <a:srgbClr val="EAAF0F">
                    <a:shade val="30000"/>
                    <a:satMod val="115000"/>
                  </a:srgbClr>
                </a:gs>
                <a:gs pos="50000">
                  <a:srgbClr val="EAAF0F">
                    <a:shade val="67500"/>
                    <a:satMod val="115000"/>
                  </a:srgbClr>
                </a:gs>
                <a:gs pos="100000">
                  <a:srgbClr val="EAAF0F">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3625" tIns="45991" rIns="93625" bIns="45991" anchor="ctr"/>
            <a:lstStyle/>
            <a:p>
              <a:pPr algn="ctr" defTabSz="946150" fontAlgn="base">
                <a:spcBef>
                  <a:spcPct val="50000"/>
                </a:spcBef>
                <a:spcAft>
                  <a:spcPct val="0"/>
                </a:spcAft>
                <a:defRPr/>
              </a:pPr>
              <a:endParaRPr lang="en-US" sz="2500" b="1">
                <a:solidFill>
                  <a:srgbClr val="FFFFFF"/>
                </a:solidFill>
                <a:ea typeface="ＭＳ Ｐゴシック" pitchFamily="34" charset="-128"/>
                <a:cs typeface="Arial" pitchFamily="34" charset="0"/>
              </a:endParaRPr>
            </a:p>
          </p:txBody>
        </p:sp>
        <p:sp>
          <p:nvSpPr>
            <p:cNvPr id="76817" name="Rectangle 553"/>
            <p:cNvSpPr>
              <a:spLocks noChangeArrowheads="1"/>
            </p:cNvSpPr>
            <p:nvPr/>
          </p:nvSpPr>
          <p:spPr bwMode="auto">
            <a:xfrm>
              <a:off x="4182" y="2975"/>
              <a:ext cx="228" cy="155"/>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en-GB" sz="1600" b="1" smtClean="0">
                  <a:solidFill>
                    <a:srgbClr val="FFFFFF"/>
                  </a:solidFill>
                  <a:ea typeface="ＭＳ Ｐゴシック" pitchFamily="34" charset="-128"/>
                  <a:cs typeface="Arial" pitchFamily="34" charset="0"/>
                </a:rPr>
                <a:t>18</a:t>
              </a:r>
              <a:endParaRPr lang="en-GB" sz="1600" smtClean="0">
                <a:solidFill>
                  <a:srgbClr val="FFFFFF"/>
                </a:solidFill>
                <a:latin typeface="Times New Roman" pitchFamily="18" charset="0"/>
                <a:ea typeface="ＭＳ Ｐゴシック" pitchFamily="34" charset="-128"/>
                <a:cs typeface="Arial" pitchFamily="34" charset="0"/>
              </a:endParaRPr>
            </a:p>
          </p:txBody>
        </p:sp>
        <p:sp>
          <p:nvSpPr>
            <p:cNvPr id="76818" name="Rectangle 554"/>
            <p:cNvSpPr>
              <a:spLocks noChangeArrowheads="1"/>
            </p:cNvSpPr>
            <p:nvPr/>
          </p:nvSpPr>
          <p:spPr bwMode="auto">
            <a:xfrm>
              <a:off x="3270" y="2975"/>
              <a:ext cx="228" cy="155"/>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en-GB" sz="1600" b="1" smtClean="0">
                  <a:solidFill>
                    <a:srgbClr val="FFFFFF"/>
                  </a:solidFill>
                  <a:ea typeface="ＭＳ Ｐゴシック" pitchFamily="34" charset="-128"/>
                  <a:cs typeface="Arial" pitchFamily="34" charset="0"/>
                </a:rPr>
                <a:t>19</a:t>
              </a:r>
              <a:endParaRPr lang="en-GB" sz="1600" smtClean="0">
                <a:solidFill>
                  <a:srgbClr val="FFFFFF"/>
                </a:solidFill>
                <a:latin typeface="Times New Roman" pitchFamily="18" charset="0"/>
                <a:ea typeface="ＭＳ Ｐゴシック" pitchFamily="34" charset="-128"/>
                <a:cs typeface="Arial" pitchFamily="34" charset="0"/>
              </a:endParaRPr>
            </a:p>
          </p:txBody>
        </p:sp>
        <p:sp>
          <p:nvSpPr>
            <p:cNvPr id="76819" name="Rectangle 555"/>
            <p:cNvSpPr>
              <a:spLocks noChangeArrowheads="1"/>
            </p:cNvSpPr>
            <p:nvPr/>
          </p:nvSpPr>
          <p:spPr bwMode="auto">
            <a:xfrm>
              <a:off x="1110" y="2975"/>
              <a:ext cx="228" cy="155"/>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en-GB" sz="1600" b="1" smtClean="0">
                  <a:solidFill>
                    <a:srgbClr val="FFFFFF"/>
                  </a:solidFill>
                  <a:ea typeface="ＭＳ Ｐゴシック" pitchFamily="34" charset="-128"/>
                  <a:cs typeface="Arial" pitchFamily="34" charset="0"/>
                </a:rPr>
                <a:t>21</a:t>
              </a:r>
              <a:endParaRPr lang="en-GB" sz="1600" smtClean="0">
                <a:solidFill>
                  <a:srgbClr val="FFFFFF"/>
                </a:solidFill>
                <a:latin typeface="Times New Roman" pitchFamily="18" charset="0"/>
                <a:ea typeface="ＭＳ Ｐゴシック" pitchFamily="34" charset="-128"/>
                <a:cs typeface="Arial" pitchFamily="34" charset="0"/>
              </a:endParaRPr>
            </a:p>
          </p:txBody>
        </p:sp>
        <p:sp>
          <p:nvSpPr>
            <p:cNvPr id="76820" name="Rectangle 556"/>
            <p:cNvSpPr>
              <a:spLocks noChangeArrowheads="1"/>
            </p:cNvSpPr>
            <p:nvPr/>
          </p:nvSpPr>
          <p:spPr bwMode="auto">
            <a:xfrm>
              <a:off x="2242" y="2975"/>
              <a:ext cx="228" cy="155"/>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en-GB" sz="1600" b="1" smtClean="0">
                  <a:solidFill>
                    <a:srgbClr val="FFFFFF"/>
                  </a:solidFill>
                  <a:ea typeface="ＭＳ Ｐゴシック" pitchFamily="34" charset="-128"/>
                  <a:cs typeface="Arial" pitchFamily="34" charset="0"/>
                </a:rPr>
                <a:t>20</a:t>
              </a:r>
              <a:endParaRPr lang="en-GB" sz="1600" smtClean="0">
                <a:solidFill>
                  <a:srgbClr val="FFFFFF"/>
                </a:solidFill>
                <a:latin typeface="Times New Roman" pitchFamily="18" charset="0"/>
                <a:ea typeface="ＭＳ Ｐゴシック" pitchFamily="34" charset="-128"/>
                <a:cs typeface="Arial" pitchFamily="34" charset="0"/>
              </a:endParaRPr>
            </a:p>
          </p:txBody>
        </p:sp>
        <p:sp>
          <p:nvSpPr>
            <p:cNvPr id="76821" name="Rectangle 563"/>
            <p:cNvSpPr>
              <a:spLocks noChangeArrowheads="1"/>
            </p:cNvSpPr>
            <p:nvPr/>
          </p:nvSpPr>
          <p:spPr bwMode="auto">
            <a:xfrm>
              <a:off x="1536" y="2628"/>
              <a:ext cx="308" cy="157"/>
            </a:xfrm>
            <a:prstGeom prst="rect">
              <a:avLst/>
            </a:prstGeom>
            <a:noFill/>
            <a:ln w="9525">
              <a:noFill/>
              <a:miter lim="800000"/>
              <a:headEnd/>
              <a:tailEnd/>
            </a:ln>
          </p:spPr>
          <p:txBody>
            <a:bodyPr/>
            <a:lstStyle/>
            <a:p>
              <a:pPr algn="ctr" fontAlgn="base">
                <a:spcBef>
                  <a:spcPct val="50000"/>
                </a:spcBef>
                <a:spcAft>
                  <a:spcPct val="0"/>
                </a:spcAft>
              </a:pPr>
              <a:endParaRPr lang="it-IT" sz="2500" b="1" smtClean="0">
                <a:solidFill>
                  <a:srgbClr val="FFFFFF"/>
                </a:solidFill>
                <a:ea typeface="ＭＳ Ｐゴシック" pitchFamily="34" charset="-128"/>
                <a:cs typeface="Arial" pitchFamily="34" charset="0"/>
              </a:endParaRPr>
            </a:p>
          </p:txBody>
        </p:sp>
        <p:sp>
          <p:nvSpPr>
            <p:cNvPr id="2628" name="Rectangle 580"/>
            <p:cNvSpPr>
              <a:spLocks noChangeArrowheads="1"/>
            </p:cNvSpPr>
            <p:nvPr/>
          </p:nvSpPr>
          <p:spPr bwMode="auto">
            <a:xfrm rot="16200000" flipV="1">
              <a:off x="2757" y="-282"/>
              <a:ext cx="162" cy="5001"/>
            </a:xfrm>
            <a:prstGeom prst="rect">
              <a:avLst/>
            </a:prstGeom>
            <a:solidFill>
              <a:srgbClr val="442359"/>
            </a:solidFill>
            <a:ln w="9525">
              <a:noFill/>
              <a:miter lim="800000"/>
              <a:headEnd/>
              <a:tailEnd/>
            </a:ln>
            <a:effectLst>
              <a:outerShdw dist="38100" dir="2700000" algn="tl" rotWithShape="0">
                <a:srgbClr val="000000">
                  <a:alpha val="39998"/>
                </a:srgbClr>
              </a:outerShdw>
            </a:effectLst>
          </p:spPr>
          <p:txBody>
            <a:bodyPr/>
            <a:lstStyle/>
            <a:p>
              <a:pPr algn="ctr" fontAlgn="base">
                <a:spcBef>
                  <a:spcPct val="50000"/>
                </a:spcBef>
                <a:spcAft>
                  <a:spcPct val="0"/>
                </a:spcAft>
                <a:defRPr/>
              </a:pPr>
              <a:endParaRPr lang="en-US" sz="2500" b="1">
                <a:solidFill>
                  <a:srgbClr val="FFFFFF"/>
                </a:solidFill>
                <a:ea typeface="ＭＳ Ｐゴシック" pitchFamily="34" charset="-128"/>
                <a:cs typeface="Arial" pitchFamily="34" charset="0"/>
              </a:endParaRPr>
            </a:p>
          </p:txBody>
        </p:sp>
        <p:sp>
          <p:nvSpPr>
            <p:cNvPr id="76823" name="Oval 581"/>
            <p:cNvSpPr>
              <a:spLocks noChangeArrowheads="1"/>
            </p:cNvSpPr>
            <p:nvPr/>
          </p:nvSpPr>
          <p:spPr bwMode="auto">
            <a:xfrm rot="16200000" flipV="1">
              <a:off x="1189" y="1895"/>
              <a:ext cx="672" cy="648"/>
            </a:xfrm>
            <a:prstGeom prst="ellipse">
              <a:avLst/>
            </a:prstGeom>
            <a:solidFill>
              <a:srgbClr val="442359"/>
            </a:solidFill>
            <a:ln w="9525">
              <a:noFill/>
              <a:round/>
              <a:headEnd/>
              <a:tailEnd/>
            </a:ln>
          </p:spPr>
          <p:txBody>
            <a:bodyPr/>
            <a:lstStyle/>
            <a:p>
              <a:pPr algn="ctr" fontAlgn="base">
                <a:spcBef>
                  <a:spcPct val="50000"/>
                </a:spcBef>
                <a:spcAft>
                  <a:spcPct val="0"/>
                </a:spcAft>
              </a:pPr>
              <a:endParaRPr lang="it-IT" sz="2500" b="1" smtClean="0">
                <a:solidFill>
                  <a:srgbClr val="FFFFFF"/>
                </a:solidFill>
                <a:ea typeface="ＭＳ Ｐゴシック" pitchFamily="34" charset="-128"/>
                <a:cs typeface="Arial" pitchFamily="34" charset="0"/>
              </a:endParaRPr>
            </a:p>
          </p:txBody>
        </p:sp>
        <p:sp>
          <p:nvSpPr>
            <p:cNvPr id="76824" name="Oval 582"/>
            <p:cNvSpPr>
              <a:spLocks noChangeArrowheads="1"/>
            </p:cNvSpPr>
            <p:nvPr/>
          </p:nvSpPr>
          <p:spPr bwMode="auto">
            <a:xfrm rot="16200000" flipV="1">
              <a:off x="1797" y="1981"/>
              <a:ext cx="462" cy="479"/>
            </a:xfrm>
            <a:prstGeom prst="ellipse">
              <a:avLst/>
            </a:prstGeom>
            <a:solidFill>
              <a:srgbClr val="442359"/>
            </a:solidFill>
            <a:ln w="9525">
              <a:noFill/>
              <a:round/>
              <a:headEnd/>
              <a:tailEnd/>
            </a:ln>
          </p:spPr>
          <p:txBody>
            <a:bodyPr/>
            <a:lstStyle/>
            <a:p>
              <a:pPr algn="ctr" fontAlgn="base">
                <a:spcBef>
                  <a:spcPct val="50000"/>
                </a:spcBef>
                <a:spcAft>
                  <a:spcPct val="0"/>
                </a:spcAft>
              </a:pPr>
              <a:endParaRPr lang="it-IT" sz="2500" b="1" smtClean="0">
                <a:solidFill>
                  <a:srgbClr val="FFFFFF"/>
                </a:solidFill>
                <a:ea typeface="ＭＳ Ｐゴシック" pitchFamily="34" charset="-128"/>
                <a:cs typeface="Arial" pitchFamily="34" charset="0"/>
              </a:endParaRPr>
            </a:p>
          </p:txBody>
        </p:sp>
        <p:sp>
          <p:nvSpPr>
            <p:cNvPr id="76825" name="Rectangle 583"/>
            <p:cNvSpPr>
              <a:spLocks noChangeArrowheads="1"/>
            </p:cNvSpPr>
            <p:nvPr/>
          </p:nvSpPr>
          <p:spPr bwMode="auto">
            <a:xfrm>
              <a:off x="1867" y="2153"/>
              <a:ext cx="347" cy="13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GB" sz="1400" b="1" smtClean="0">
                  <a:solidFill>
                    <a:srgbClr val="FFFFFF"/>
                  </a:solidFill>
                  <a:ea typeface="ＭＳ Ｐゴシック" pitchFamily="34" charset="-128"/>
                  <a:cs typeface="Arial" pitchFamily="34" charset="0"/>
                </a:rPr>
                <a:t>N-lobe</a:t>
              </a:r>
              <a:endParaRPr lang="en-GB" sz="1400" smtClean="0">
                <a:solidFill>
                  <a:srgbClr val="FFFFFF"/>
                </a:solidFill>
                <a:latin typeface="Times New Roman" pitchFamily="18" charset="0"/>
                <a:ea typeface="ＭＳ Ｐゴシック" pitchFamily="34" charset="-128"/>
                <a:cs typeface="Arial" pitchFamily="34" charset="0"/>
              </a:endParaRPr>
            </a:p>
          </p:txBody>
        </p:sp>
        <p:sp>
          <p:nvSpPr>
            <p:cNvPr id="76826" name="Rectangle 585"/>
            <p:cNvSpPr>
              <a:spLocks noChangeArrowheads="1"/>
            </p:cNvSpPr>
            <p:nvPr/>
          </p:nvSpPr>
          <p:spPr bwMode="auto">
            <a:xfrm>
              <a:off x="2373" y="1877"/>
              <a:ext cx="745" cy="23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GB" sz="1200" b="1" smtClean="0">
                  <a:solidFill>
                    <a:srgbClr val="FFFFFF"/>
                  </a:solidFill>
                  <a:ea typeface="ＭＳ Ｐゴシック" pitchFamily="34" charset="-128"/>
                  <a:cs typeface="Arial" pitchFamily="34" charset="0"/>
                </a:rPr>
                <a:t>Transmembrane</a:t>
              </a:r>
            </a:p>
            <a:p>
              <a:pPr algn="ctr" fontAlgn="base">
                <a:spcBef>
                  <a:spcPct val="0"/>
                </a:spcBef>
                <a:spcAft>
                  <a:spcPct val="0"/>
                </a:spcAft>
              </a:pPr>
              <a:r>
                <a:rPr lang="en-GB" sz="1200" b="1" smtClean="0">
                  <a:solidFill>
                    <a:srgbClr val="FFFFFF"/>
                  </a:solidFill>
                  <a:ea typeface="ＭＳ Ｐゴシック" pitchFamily="34" charset="-128"/>
                  <a:cs typeface="Arial" pitchFamily="34" charset="0"/>
                </a:rPr>
                <a:t>region</a:t>
              </a:r>
              <a:endParaRPr lang="en-GB" sz="1200" smtClean="0">
                <a:solidFill>
                  <a:srgbClr val="FFFFFF"/>
                </a:solidFill>
                <a:latin typeface="Times New Roman" pitchFamily="18" charset="0"/>
                <a:ea typeface="ＭＳ Ｐゴシック" pitchFamily="34" charset="-128"/>
                <a:cs typeface="Arial" pitchFamily="34" charset="0"/>
              </a:endParaRPr>
            </a:p>
          </p:txBody>
        </p:sp>
        <p:sp>
          <p:nvSpPr>
            <p:cNvPr id="76827" name="Rectangle 588"/>
            <p:cNvSpPr>
              <a:spLocks noChangeArrowheads="1"/>
            </p:cNvSpPr>
            <p:nvPr/>
          </p:nvSpPr>
          <p:spPr bwMode="auto">
            <a:xfrm>
              <a:off x="3555" y="1877"/>
              <a:ext cx="575" cy="23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GB" sz="1200" b="1" smtClean="0">
                  <a:solidFill>
                    <a:srgbClr val="FFFFFF"/>
                  </a:solidFill>
                  <a:ea typeface="ＭＳ Ｐゴシック" pitchFamily="34" charset="-128"/>
                  <a:cs typeface="Arial" pitchFamily="34" charset="0"/>
                </a:rPr>
                <a:t>Extracellular</a:t>
              </a:r>
            </a:p>
            <a:p>
              <a:pPr algn="ctr" fontAlgn="base">
                <a:spcBef>
                  <a:spcPct val="0"/>
                </a:spcBef>
                <a:spcAft>
                  <a:spcPct val="0"/>
                </a:spcAft>
              </a:pPr>
              <a:r>
                <a:rPr lang="en-GB" sz="1200" b="1" smtClean="0">
                  <a:solidFill>
                    <a:srgbClr val="FFFFFF"/>
                  </a:solidFill>
                  <a:ea typeface="ＭＳ Ｐゴシック" pitchFamily="34" charset="-128"/>
                  <a:cs typeface="Arial" pitchFamily="34" charset="0"/>
                </a:rPr>
                <a:t>domain </a:t>
              </a:r>
              <a:endParaRPr lang="en-GB" sz="2400" smtClean="0">
                <a:solidFill>
                  <a:srgbClr val="FFFFFF"/>
                </a:solidFill>
                <a:latin typeface="Times New Roman" pitchFamily="18" charset="0"/>
                <a:ea typeface="ＭＳ Ｐゴシック" pitchFamily="34" charset="-128"/>
                <a:cs typeface="Arial" pitchFamily="34" charset="0"/>
              </a:endParaRPr>
            </a:p>
          </p:txBody>
        </p:sp>
        <p:sp>
          <p:nvSpPr>
            <p:cNvPr id="76828" name="Freeform 614"/>
            <p:cNvSpPr>
              <a:spLocks/>
            </p:cNvSpPr>
            <p:nvPr/>
          </p:nvSpPr>
          <p:spPr bwMode="auto">
            <a:xfrm rot="16200000" flipH="1">
              <a:off x="1785" y="1996"/>
              <a:ext cx="82" cy="149"/>
            </a:xfrm>
            <a:custGeom>
              <a:avLst/>
              <a:gdLst>
                <a:gd name="T0" fmla="*/ 2147483647 w 76"/>
                <a:gd name="T1" fmla="*/ 2147483647 h 98"/>
                <a:gd name="T2" fmla="*/ 0 w 76"/>
                <a:gd name="T3" fmla="*/ 0 h 98"/>
                <a:gd name="T4" fmla="*/ 0 w 76"/>
                <a:gd name="T5" fmla="*/ 2147483647 h 98"/>
                <a:gd name="T6" fmla="*/ 2147483647 w 76"/>
                <a:gd name="T7" fmla="*/ 2147483647 h 98"/>
                <a:gd name="T8" fmla="*/ 0 60000 65536"/>
                <a:gd name="T9" fmla="*/ 0 60000 65536"/>
                <a:gd name="T10" fmla="*/ 0 60000 65536"/>
                <a:gd name="T11" fmla="*/ 0 60000 65536"/>
                <a:gd name="T12" fmla="*/ 0 w 76"/>
                <a:gd name="T13" fmla="*/ 0 h 98"/>
                <a:gd name="T14" fmla="*/ 76 w 76"/>
                <a:gd name="T15" fmla="*/ 98 h 98"/>
              </a:gdLst>
              <a:ahLst/>
              <a:cxnLst>
                <a:cxn ang="T8">
                  <a:pos x="T0" y="T1"/>
                </a:cxn>
                <a:cxn ang="T9">
                  <a:pos x="T2" y="T3"/>
                </a:cxn>
                <a:cxn ang="T10">
                  <a:pos x="T4" y="T5"/>
                </a:cxn>
                <a:cxn ang="T11">
                  <a:pos x="T6" y="T7"/>
                </a:cxn>
              </a:cxnLst>
              <a:rect l="T12" t="T13" r="T14" b="T15"/>
              <a:pathLst>
                <a:path w="76" h="98">
                  <a:moveTo>
                    <a:pt x="76" y="50"/>
                  </a:moveTo>
                  <a:lnTo>
                    <a:pt x="0" y="0"/>
                  </a:lnTo>
                  <a:lnTo>
                    <a:pt x="0" y="98"/>
                  </a:lnTo>
                  <a:lnTo>
                    <a:pt x="76" y="50"/>
                  </a:lnTo>
                  <a:close/>
                </a:path>
              </a:pathLst>
            </a:custGeom>
            <a:solidFill>
              <a:srgbClr val="FF0000"/>
            </a:solidFill>
            <a:ln w="4763">
              <a:solidFill>
                <a:schemeClr val="tx1"/>
              </a:solidFill>
              <a:round/>
              <a:headEnd/>
              <a:tailEnd/>
            </a:ln>
          </p:spPr>
          <p:txBody>
            <a:bodyPr vert="eaVert"/>
            <a:lstStyle/>
            <a:p>
              <a:pPr fontAlgn="base">
                <a:spcBef>
                  <a:spcPct val="0"/>
                </a:spcBef>
                <a:spcAft>
                  <a:spcPct val="0"/>
                </a:spcAft>
              </a:pPr>
              <a:endParaRPr lang="en-US" smtClean="0">
                <a:solidFill>
                  <a:srgbClr val="FFFFFF"/>
                </a:solidFill>
                <a:cs typeface="Arial" pitchFamily="34" charset="0"/>
              </a:endParaRPr>
            </a:p>
          </p:txBody>
        </p:sp>
        <p:sp>
          <p:nvSpPr>
            <p:cNvPr id="76829" name="Rectangle 616"/>
            <p:cNvSpPr>
              <a:spLocks noChangeArrowheads="1"/>
            </p:cNvSpPr>
            <p:nvPr/>
          </p:nvSpPr>
          <p:spPr bwMode="auto">
            <a:xfrm>
              <a:off x="1556" y="1786"/>
              <a:ext cx="595" cy="23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GB" sz="1200" b="1" smtClean="0">
                  <a:solidFill>
                    <a:srgbClr val="FFFFFF"/>
                  </a:solidFill>
                  <a:ea typeface="ＭＳ Ｐゴシック" pitchFamily="34" charset="-128"/>
                  <a:cs typeface="Arial" pitchFamily="34" charset="0"/>
                </a:rPr>
                <a:t>ATP binding </a:t>
              </a:r>
            </a:p>
            <a:p>
              <a:pPr algn="ctr" fontAlgn="base">
                <a:spcBef>
                  <a:spcPct val="0"/>
                </a:spcBef>
                <a:spcAft>
                  <a:spcPct val="0"/>
                </a:spcAft>
              </a:pPr>
              <a:r>
                <a:rPr lang="en-GB" sz="1200" b="1" smtClean="0">
                  <a:solidFill>
                    <a:srgbClr val="FFFFFF"/>
                  </a:solidFill>
                  <a:ea typeface="ＭＳ Ｐゴシック" pitchFamily="34" charset="-128"/>
                  <a:cs typeface="Arial" pitchFamily="34" charset="0"/>
                </a:rPr>
                <a:t>cleft</a:t>
              </a:r>
            </a:p>
          </p:txBody>
        </p:sp>
        <p:sp>
          <p:nvSpPr>
            <p:cNvPr id="76830" name="Line 677"/>
            <p:cNvSpPr>
              <a:spLocks noChangeShapeType="1"/>
            </p:cNvSpPr>
            <p:nvPr/>
          </p:nvSpPr>
          <p:spPr bwMode="auto">
            <a:xfrm>
              <a:off x="2304" y="2027"/>
              <a:ext cx="0" cy="288"/>
            </a:xfrm>
            <a:prstGeom prst="line">
              <a:avLst/>
            </a:prstGeom>
            <a:noFill/>
            <a:ln w="38100">
              <a:solidFill>
                <a:srgbClr val="EAAF0F"/>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6831" name="Line 678"/>
            <p:cNvSpPr>
              <a:spLocks noChangeShapeType="1"/>
            </p:cNvSpPr>
            <p:nvPr/>
          </p:nvSpPr>
          <p:spPr bwMode="auto">
            <a:xfrm>
              <a:off x="2352" y="2027"/>
              <a:ext cx="0" cy="288"/>
            </a:xfrm>
            <a:prstGeom prst="line">
              <a:avLst/>
            </a:prstGeom>
            <a:noFill/>
            <a:ln w="38100">
              <a:solidFill>
                <a:srgbClr val="EAAF0F"/>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6832" name="Rectangle 680"/>
            <p:cNvSpPr>
              <a:spLocks noChangeArrowheads="1"/>
            </p:cNvSpPr>
            <p:nvPr/>
          </p:nvSpPr>
          <p:spPr bwMode="auto">
            <a:xfrm>
              <a:off x="1351" y="2141"/>
              <a:ext cx="347" cy="13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GB" sz="1400" b="1" smtClean="0">
                  <a:solidFill>
                    <a:srgbClr val="FFFFFF"/>
                  </a:solidFill>
                  <a:ea typeface="ＭＳ Ｐゴシック" pitchFamily="34" charset="-128"/>
                  <a:cs typeface="Arial" pitchFamily="34" charset="0"/>
                </a:rPr>
                <a:t>C-lobe</a:t>
              </a:r>
              <a:endParaRPr lang="en-GB" sz="1400" smtClean="0">
                <a:solidFill>
                  <a:srgbClr val="FFFFFF"/>
                </a:solidFill>
                <a:latin typeface="Times New Roman" pitchFamily="18" charset="0"/>
                <a:ea typeface="ＭＳ Ｐゴシック" pitchFamily="34" charset="-128"/>
                <a:cs typeface="Arial" pitchFamily="34" charset="0"/>
              </a:endParaRPr>
            </a:p>
          </p:txBody>
        </p:sp>
        <p:sp>
          <p:nvSpPr>
            <p:cNvPr id="76833" name="TextBox 670"/>
            <p:cNvSpPr txBox="1">
              <a:spLocks noChangeArrowheads="1"/>
            </p:cNvSpPr>
            <p:nvPr/>
          </p:nvSpPr>
          <p:spPr bwMode="auto">
            <a:xfrm>
              <a:off x="1496" y="2651"/>
              <a:ext cx="469"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b="1" smtClean="0">
                  <a:solidFill>
                    <a:srgbClr val="FFFFFF"/>
                  </a:solidFill>
                  <a:ea typeface="ＭＳ Ｐゴシック" pitchFamily="34" charset="-128"/>
                  <a:cs typeface="Arial" pitchFamily="34" charset="0"/>
                </a:rPr>
                <a:t>A-loop</a:t>
              </a:r>
              <a:endParaRPr lang="en-US" sz="1400" b="1" smtClean="0">
                <a:solidFill>
                  <a:srgbClr val="FFFFFF"/>
                </a:solidFill>
                <a:ea typeface="ＭＳ Ｐゴシック" pitchFamily="34" charset="-128"/>
                <a:cs typeface="Arial" pitchFamily="34" charset="0"/>
              </a:endParaRPr>
            </a:p>
          </p:txBody>
        </p:sp>
        <p:cxnSp>
          <p:nvCxnSpPr>
            <p:cNvPr id="76834" name="Straight Arrow Connector 672"/>
            <p:cNvCxnSpPr>
              <a:cxnSpLocks noChangeShapeType="1"/>
            </p:cNvCxnSpPr>
            <p:nvPr/>
          </p:nvCxnSpPr>
          <p:spPr bwMode="auto">
            <a:xfrm>
              <a:off x="1560" y="2849"/>
              <a:ext cx="330" cy="1"/>
            </a:xfrm>
            <a:prstGeom prst="straightConnector1">
              <a:avLst/>
            </a:prstGeom>
            <a:noFill/>
            <a:ln w="12700" algn="ctr">
              <a:solidFill>
                <a:schemeClr val="tx1"/>
              </a:solidFill>
              <a:round/>
              <a:headEnd type="arrow" w="med" len="med"/>
              <a:tailEnd type="arrow" w="med" len="med"/>
            </a:ln>
          </p:spPr>
        </p:cxnSp>
        <p:sp>
          <p:nvSpPr>
            <p:cNvPr id="76835" name="TextBox 673"/>
            <p:cNvSpPr txBox="1">
              <a:spLocks noChangeArrowheads="1"/>
            </p:cNvSpPr>
            <p:nvPr/>
          </p:nvSpPr>
          <p:spPr bwMode="auto">
            <a:xfrm>
              <a:off x="2714" y="2651"/>
              <a:ext cx="522"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b="1" smtClean="0">
                  <a:solidFill>
                    <a:srgbClr val="FFFFFF"/>
                  </a:solidFill>
                  <a:ea typeface="ＭＳ Ｐゴシック" pitchFamily="34" charset="-128"/>
                  <a:cs typeface="Arial" pitchFamily="34" charset="0"/>
                  <a:sym typeface="Symbol" pitchFamily="18" charset="2"/>
                </a:rPr>
                <a:t>Chelix</a:t>
              </a:r>
              <a:endParaRPr lang="en-US" sz="1400" b="1" smtClean="0">
                <a:solidFill>
                  <a:srgbClr val="FFFFFF"/>
                </a:solidFill>
                <a:ea typeface="ＭＳ Ｐゴシック" pitchFamily="34" charset="-128"/>
                <a:cs typeface="Arial" pitchFamily="34" charset="0"/>
              </a:endParaRPr>
            </a:p>
          </p:txBody>
        </p:sp>
        <p:cxnSp>
          <p:nvCxnSpPr>
            <p:cNvPr id="76836" name="Straight Arrow Connector 674"/>
            <p:cNvCxnSpPr>
              <a:cxnSpLocks noChangeShapeType="1"/>
            </p:cNvCxnSpPr>
            <p:nvPr/>
          </p:nvCxnSpPr>
          <p:spPr bwMode="auto">
            <a:xfrm>
              <a:off x="2796" y="2849"/>
              <a:ext cx="330" cy="1"/>
            </a:xfrm>
            <a:prstGeom prst="straightConnector1">
              <a:avLst/>
            </a:prstGeom>
            <a:noFill/>
            <a:ln w="12700" algn="ctr">
              <a:solidFill>
                <a:schemeClr val="tx1"/>
              </a:solidFill>
              <a:round/>
              <a:headEnd type="arrow" w="med" len="med"/>
              <a:tailEnd type="arrow" w="med" len="med"/>
            </a:ln>
          </p:spPr>
        </p:cxnSp>
        <p:sp>
          <p:nvSpPr>
            <p:cNvPr id="76837" name="TextBox 676"/>
            <p:cNvSpPr txBox="1">
              <a:spLocks noChangeArrowheads="1"/>
            </p:cNvSpPr>
            <p:nvPr/>
          </p:nvSpPr>
          <p:spPr bwMode="auto">
            <a:xfrm>
              <a:off x="3548" y="2651"/>
              <a:ext cx="463"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b="1" smtClean="0">
                  <a:solidFill>
                    <a:srgbClr val="FFFFFF"/>
                  </a:solidFill>
                  <a:ea typeface="ＭＳ Ｐゴシック" pitchFamily="34" charset="-128"/>
                  <a:cs typeface="Arial" pitchFamily="34" charset="0"/>
                  <a:sym typeface="Symbol" pitchFamily="18" charset="2"/>
                </a:rPr>
                <a:t>P-loop</a:t>
              </a:r>
              <a:endParaRPr lang="en-US" sz="1400" b="1" smtClean="0">
                <a:solidFill>
                  <a:srgbClr val="FFFFFF"/>
                </a:solidFill>
                <a:ea typeface="ＭＳ Ｐゴシック" pitchFamily="34" charset="-128"/>
                <a:cs typeface="Arial" pitchFamily="34" charset="0"/>
              </a:endParaRPr>
            </a:p>
          </p:txBody>
        </p:sp>
        <p:cxnSp>
          <p:nvCxnSpPr>
            <p:cNvPr id="76838" name="Straight Arrow Connector 677"/>
            <p:cNvCxnSpPr>
              <a:cxnSpLocks noChangeShapeType="1"/>
            </p:cNvCxnSpPr>
            <p:nvPr/>
          </p:nvCxnSpPr>
          <p:spPr bwMode="auto">
            <a:xfrm>
              <a:off x="3600" y="2849"/>
              <a:ext cx="330" cy="1"/>
            </a:xfrm>
            <a:prstGeom prst="straightConnector1">
              <a:avLst/>
            </a:prstGeom>
            <a:noFill/>
            <a:ln w="12700" algn="ctr">
              <a:solidFill>
                <a:schemeClr val="tx1"/>
              </a:solidFill>
              <a:round/>
              <a:headEnd type="arrow" w="med" len="med"/>
              <a:tailEnd type="arrow" w="med" len="med"/>
            </a:ln>
          </p:spPr>
        </p:cxnSp>
        <p:cxnSp>
          <p:nvCxnSpPr>
            <p:cNvPr id="76839" name="Straight Connector 679"/>
            <p:cNvCxnSpPr>
              <a:cxnSpLocks noChangeShapeType="1"/>
            </p:cNvCxnSpPr>
            <p:nvPr/>
          </p:nvCxnSpPr>
          <p:spPr bwMode="auto">
            <a:xfrm>
              <a:off x="2286" y="2375"/>
              <a:ext cx="2484" cy="456"/>
            </a:xfrm>
            <a:prstGeom prst="line">
              <a:avLst/>
            </a:prstGeom>
            <a:noFill/>
            <a:ln w="19050" algn="ctr">
              <a:solidFill>
                <a:schemeClr val="tx1"/>
              </a:solidFill>
              <a:prstDash val="dash"/>
              <a:round/>
              <a:headEnd/>
              <a:tailEnd/>
            </a:ln>
          </p:spPr>
        </p:cxnSp>
        <p:cxnSp>
          <p:nvCxnSpPr>
            <p:cNvPr id="76840" name="Straight Connector 681"/>
            <p:cNvCxnSpPr>
              <a:cxnSpLocks noChangeShapeType="1"/>
            </p:cNvCxnSpPr>
            <p:nvPr/>
          </p:nvCxnSpPr>
          <p:spPr bwMode="auto">
            <a:xfrm flipV="1">
              <a:off x="778" y="2501"/>
              <a:ext cx="499" cy="377"/>
            </a:xfrm>
            <a:prstGeom prst="line">
              <a:avLst/>
            </a:prstGeom>
            <a:noFill/>
            <a:ln w="19050" algn="ctr">
              <a:solidFill>
                <a:schemeClr val="tx1"/>
              </a:solidFill>
              <a:prstDash val="dash"/>
              <a:round/>
              <a:headEnd/>
              <a:tailEnd/>
            </a:ln>
          </p:spPr>
        </p:cxnSp>
        <p:sp>
          <p:nvSpPr>
            <p:cNvPr id="76841" name="TextBox 683"/>
            <p:cNvSpPr txBox="1">
              <a:spLocks noChangeArrowheads="1"/>
            </p:cNvSpPr>
            <p:nvPr/>
          </p:nvSpPr>
          <p:spPr bwMode="auto">
            <a:xfrm>
              <a:off x="505" y="2347"/>
              <a:ext cx="573" cy="326"/>
            </a:xfrm>
            <a:prstGeom prst="rect">
              <a:avLst/>
            </a:prstGeom>
            <a:noFill/>
            <a:ln w="9525">
              <a:noFill/>
              <a:miter lim="800000"/>
              <a:headEnd/>
              <a:tailEnd/>
            </a:ln>
          </p:spPr>
          <p:txBody>
            <a:bodyPr>
              <a:spAutoFit/>
            </a:bodyPr>
            <a:lstStyle/>
            <a:p>
              <a:pPr algn="ctr" fontAlgn="base">
                <a:spcBef>
                  <a:spcPct val="50000"/>
                </a:spcBef>
                <a:spcAft>
                  <a:spcPct val="0"/>
                </a:spcAft>
              </a:pPr>
              <a:r>
                <a:rPr lang="en-GB" sz="1400" b="1" smtClean="0">
                  <a:solidFill>
                    <a:srgbClr val="FFFFFF"/>
                  </a:solidFill>
                  <a:ea typeface="ＭＳ Ｐゴシック" pitchFamily="34" charset="-128"/>
                  <a:cs typeface="Arial" pitchFamily="34" charset="0"/>
                </a:rPr>
                <a:t>TK domain</a:t>
              </a:r>
              <a:endParaRPr lang="en-US" sz="1400" b="1" smtClean="0">
                <a:solidFill>
                  <a:srgbClr val="FFFFFF"/>
                </a:solidFill>
                <a:ea typeface="ＭＳ Ｐゴシック" pitchFamily="34" charset="-128"/>
                <a:cs typeface="Arial" pitchFamily="34" charset="0"/>
              </a:endParaRPr>
            </a:p>
          </p:txBody>
        </p:sp>
        <p:sp>
          <p:nvSpPr>
            <p:cNvPr id="76842" name="TextBox 684"/>
            <p:cNvSpPr txBox="1">
              <a:spLocks noChangeArrowheads="1"/>
            </p:cNvSpPr>
            <p:nvPr/>
          </p:nvSpPr>
          <p:spPr bwMode="auto">
            <a:xfrm>
              <a:off x="434" y="1812"/>
              <a:ext cx="716" cy="326"/>
            </a:xfrm>
            <a:prstGeom prst="rect">
              <a:avLst/>
            </a:prstGeom>
            <a:noFill/>
            <a:ln w="9525">
              <a:noFill/>
              <a:miter lim="800000"/>
              <a:headEnd/>
              <a:tailEnd/>
            </a:ln>
          </p:spPr>
          <p:txBody>
            <a:bodyPr>
              <a:spAutoFit/>
            </a:bodyPr>
            <a:lstStyle/>
            <a:p>
              <a:pPr algn="ctr" fontAlgn="base">
                <a:spcBef>
                  <a:spcPct val="50000"/>
                </a:spcBef>
                <a:spcAft>
                  <a:spcPct val="0"/>
                </a:spcAft>
              </a:pPr>
              <a:r>
                <a:rPr lang="en-GB" sz="1400" b="1" smtClean="0">
                  <a:solidFill>
                    <a:srgbClr val="FFFFFF"/>
                  </a:solidFill>
                  <a:ea typeface="ＭＳ Ｐゴシック" pitchFamily="34" charset="-128"/>
                  <a:cs typeface="Arial" pitchFamily="34" charset="0"/>
                </a:rPr>
                <a:t>Regulatory domain</a:t>
              </a:r>
              <a:endParaRPr lang="en-US" sz="1400" b="1" smtClean="0">
                <a:solidFill>
                  <a:srgbClr val="FFFFFF"/>
                </a:solidFill>
                <a:ea typeface="ＭＳ Ｐゴシック" pitchFamily="34" charset="-128"/>
                <a:cs typeface="Arial" pitchFamily="34" charset="0"/>
              </a:endParaRPr>
            </a:p>
          </p:txBody>
        </p:sp>
        <p:sp>
          <p:nvSpPr>
            <p:cNvPr id="76843" name="Freeform 686"/>
            <p:cNvSpPr>
              <a:spLocks noChangeArrowheads="1"/>
            </p:cNvSpPr>
            <p:nvPr/>
          </p:nvSpPr>
          <p:spPr bwMode="auto">
            <a:xfrm>
              <a:off x="1514" y="2492"/>
              <a:ext cx="514" cy="141"/>
            </a:xfrm>
            <a:custGeom>
              <a:avLst/>
              <a:gdLst>
                <a:gd name="T0" fmla="*/ 0 w 817123"/>
                <a:gd name="T1" fmla="*/ 0 h 223736"/>
                <a:gd name="T2" fmla="*/ 0 w 817123"/>
                <a:gd name="T3" fmla="*/ 0 h 223736"/>
                <a:gd name="T4" fmla="*/ 0 w 817123"/>
                <a:gd name="T5" fmla="*/ 0 h 223736"/>
                <a:gd name="T6" fmla="*/ 0 w 817123"/>
                <a:gd name="T7" fmla="*/ 0 h 223736"/>
                <a:gd name="T8" fmla="*/ 0 60000 65536"/>
                <a:gd name="T9" fmla="*/ 0 60000 65536"/>
                <a:gd name="T10" fmla="*/ 0 60000 65536"/>
                <a:gd name="T11" fmla="*/ 0 60000 65536"/>
                <a:gd name="T12" fmla="*/ 0 w 817123"/>
                <a:gd name="T13" fmla="*/ 0 h 223736"/>
                <a:gd name="T14" fmla="*/ 817123 w 817123"/>
                <a:gd name="T15" fmla="*/ 223736 h 223736"/>
              </a:gdLst>
              <a:ahLst/>
              <a:cxnLst>
                <a:cxn ang="T8">
                  <a:pos x="T0" y="T1"/>
                </a:cxn>
                <a:cxn ang="T9">
                  <a:pos x="T2" y="T3"/>
                </a:cxn>
                <a:cxn ang="T10">
                  <a:pos x="T4" y="T5"/>
                </a:cxn>
                <a:cxn ang="T11">
                  <a:pos x="T6" y="T7"/>
                </a:cxn>
              </a:cxnLst>
              <a:rect l="T12" t="T13" r="T14" b="T15"/>
              <a:pathLst>
                <a:path w="817123" h="223736">
                  <a:moveTo>
                    <a:pt x="0" y="126459"/>
                  </a:moveTo>
                  <a:lnTo>
                    <a:pt x="0" y="223736"/>
                  </a:lnTo>
                  <a:lnTo>
                    <a:pt x="817123" y="223736"/>
                  </a:lnTo>
                  <a:lnTo>
                    <a:pt x="817123" y="0"/>
                  </a:lnTo>
                </a:path>
              </a:pathLst>
            </a:custGeom>
            <a:noFill/>
            <a:ln w="19050" algn="ctr">
              <a:solidFill>
                <a:schemeClr val="tx1"/>
              </a:solidFill>
              <a:round/>
              <a:headEnd/>
              <a:tailEnd/>
            </a:ln>
          </p:spPr>
          <p:txBody>
            <a:bodyPr lIns="93625" tIns="45991" rIns="93625" bIns="45991" anchor="ctr"/>
            <a:lstStyle/>
            <a:p>
              <a:pPr fontAlgn="base">
                <a:spcBef>
                  <a:spcPct val="0"/>
                </a:spcBef>
                <a:spcAft>
                  <a:spcPct val="0"/>
                </a:spcAft>
              </a:pPr>
              <a:endParaRPr lang="en-US" smtClean="0">
                <a:solidFill>
                  <a:srgbClr val="FFFFFF"/>
                </a:solidFill>
                <a:cs typeface="Arial" pitchFamily="34" charset="0"/>
              </a:endParaRPr>
            </a:p>
          </p:txBody>
        </p:sp>
      </p:grpSp>
      <p:sp>
        <p:nvSpPr>
          <p:cNvPr id="403497" name="Rectangle 42"/>
          <p:cNvSpPr>
            <a:spLocks noGrp="1" noChangeArrowheads="1"/>
          </p:cNvSpPr>
          <p:nvPr>
            <p:ph type="title" idx="4294967295"/>
          </p:nvPr>
        </p:nvSpPr>
        <p:spPr>
          <a:xfrm>
            <a:off x="11113" y="0"/>
            <a:ext cx="9132887" cy="1143000"/>
          </a:xfrm>
        </p:spPr>
        <p:txBody>
          <a:bodyPr/>
          <a:lstStyle/>
          <a:p>
            <a:pPr>
              <a:defRPr/>
            </a:pPr>
            <a:r>
              <a:rPr lang="en-US" sz="3200" dirty="0">
                <a:effectLst>
                  <a:outerShdw blurRad="38100" dist="38100" dir="2700000" algn="tl">
                    <a:srgbClr val="000000"/>
                  </a:outerShdw>
                </a:effectLst>
                <a:ea typeface="ヒラギノ角ゴ Pro W3" pitchFamily="-110" charset="-128"/>
                <a:cs typeface="ヒラギノ角ゴ Pro W3" pitchFamily="-110" charset="-128"/>
              </a:rPr>
              <a:t>Common mutation sites in the EGFR gene</a:t>
            </a:r>
          </a:p>
        </p:txBody>
      </p:sp>
      <p:sp>
        <p:nvSpPr>
          <p:cNvPr id="76804" name="Text Box 101"/>
          <p:cNvSpPr txBox="1">
            <a:spLocks noChangeArrowheads="1"/>
          </p:cNvSpPr>
          <p:nvPr/>
        </p:nvSpPr>
        <p:spPr bwMode="auto">
          <a:xfrm>
            <a:off x="0" y="6416675"/>
            <a:ext cx="8959850" cy="276225"/>
          </a:xfrm>
          <a:prstGeom prst="rect">
            <a:avLst/>
          </a:prstGeom>
          <a:noFill/>
          <a:ln w="9525">
            <a:noFill/>
            <a:miter lim="800000"/>
            <a:headEnd/>
            <a:tailEnd/>
          </a:ln>
        </p:spPr>
        <p:txBody>
          <a:bodyPr>
            <a:spAutoFit/>
          </a:bodyPr>
          <a:lstStyle/>
          <a:p>
            <a:pPr algn="r" fontAlgn="base">
              <a:spcBef>
                <a:spcPct val="50000"/>
              </a:spcBef>
              <a:spcAft>
                <a:spcPct val="0"/>
              </a:spcAft>
            </a:pPr>
            <a:r>
              <a:rPr lang="en-GB" sz="1200" b="1" i="1" smtClean="0">
                <a:solidFill>
                  <a:srgbClr val="FFCC00"/>
                </a:solidFill>
                <a:cs typeface="Arial" pitchFamily="34" charset="0"/>
              </a:rPr>
              <a:t>Lynch et al, 2004; Paez et al 2004</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179388" y="1143000"/>
            <a:ext cx="8785225" cy="71438"/>
          </a:xfrm>
          <a:prstGeom prst="rect">
            <a:avLst/>
          </a:prstGeom>
          <a:gradFill rotWithShape="0">
            <a:gsLst>
              <a:gs pos="0">
                <a:srgbClr val="000099"/>
              </a:gs>
              <a:gs pos="100000">
                <a:srgbClr val="FFFFFF"/>
              </a:gs>
            </a:gsLst>
            <a:lin ang="10800000" scaled="1"/>
          </a:gradFill>
          <a:ln w="9525">
            <a:no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smtClean="0">
              <a:solidFill>
                <a:srgbClr val="FFFFFF"/>
              </a:solidFill>
              <a:cs typeface="Arial" pitchFamily="34" charset="0"/>
            </a:endParaRPr>
          </a:p>
        </p:txBody>
      </p:sp>
      <p:graphicFrame>
        <p:nvGraphicFramePr>
          <p:cNvPr id="56322" name="Group 2"/>
          <p:cNvGraphicFramePr>
            <a:graphicFrameLocks noGrp="1"/>
          </p:cNvGraphicFramePr>
          <p:nvPr/>
        </p:nvGraphicFramePr>
        <p:xfrm>
          <a:off x="609600" y="1524000"/>
          <a:ext cx="8002588" cy="3268663"/>
        </p:xfrm>
        <a:graphic>
          <a:graphicData uri="http://schemas.openxmlformats.org/drawingml/2006/table">
            <a:tbl>
              <a:tblPr/>
              <a:tblGrid>
                <a:gridCol w="1219200"/>
                <a:gridCol w="1090613"/>
                <a:gridCol w="917575"/>
                <a:gridCol w="1319212"/>
                <a:gridCol w="1647825"/>
                <a:gridCol w="1808163"/>
              </a:tblGrid>
              <a:tr h="5207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Study</a:t>
                      </a:r>
                    </a:p>
                  </a:txBody>
                  <a:tcPr marL="90000" marR="90000" marT="59147"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EGFR-TKI</a:t>
                      </a:r>
                    </a:p>
                  </a:txBody>
                  <a:tcPr marL="90000" marR="90000" marT="59147"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1" u="none" strike="noStrike" cap="none" normalizeH="0" baseline="0">
                          <a:ln>
                            <a:noFill/>
                          </a:ln>
                          <a:solidFill>
                            <a:srgbClr val="000000"/>
                          </a:solidFill>
                          <a:effectLst/>
                          <a:latin typeface="Arial" charset="0"/>
                          <a:ea typeface="ＭＳ Ｐゴシック" charset="0"/>
                          <a:cs typeface="ＭＳ Ｐゴシック" charset="0"/>
                        </a:rPr>
                        <a:t>EGFR</a:t>
                      </a: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 mut</a:t>
                      </a:r>
                    </a:p>
                  </a:txBody>
                  <a:tcPr marL="90000" marR="90000" marT="59147"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Population</a:t>
                      </a:r>
                    </a:p>
                  </a:txBody>
                  <a:tcPr marL="90000" marR="90000" marT="59147"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RR (EGFR-TKI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vs chemo)</a:t>
                      </a:r>
                    </a:p>
                  </a:txBody>
                  <a:tcPr marL="90000" marR="90000" marT="59147"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PFS (EGFR-TKI</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a:ln>
                            <a:noFill/>
                          </a:ln>
                          <a:solidFill>
                            <a:srgbClr val="000000"/>
                          </a:solidFill>
                          <a:effectLst/>
                          <a:latin typeface="Arial" charset="0"/>
                          <a:ea typeface="ＭＳ Ｐゴシック" charset="0"/>
                          <a:cs typeface="ＭＳ Ｐゴシック" charset="0"/>
                        </a:rPr>
                        <a:t>vs chemo)</a:t>
                      </a:r>
                    </a:p>
                  </a:txBody>
                  <a:tcPr marL="90000" marR="90000" marT="59147"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r>
              <a:tr h="64135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WTOG 3405</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(N=172)</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Gefitinib</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del 19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or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L858R</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Asiatic</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62.1% vs. 32.2%</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a:ln>
                            <a:noFill/>
                          </a:ln>
                          <a:solidFill>
                            <a:srgbClr val="FF0000"/>
                          </a:solidFill>
                          <a:effectLst/>
                          <a:latin typeface="Arial" charset="0"/>
                          <a:ea typeface="ＭＳ Ｐゴシック" charset="0"/>
                          <a:cs typeface="ＭＳ Ｐゴシック" charset="0"/>
                        </a:rPr>
                        <a:t>P&lt;</a:t>
                      </a: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.0001</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9.2 vs. 6.3 months</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a:ln>
                            <a:noFill/>
                          </a:ln>
                          <a:solidFill>
                            <a:srgbClr val="FF0000"/>
                          </a:solidFill>
                          <a:effectLst/>
                          <a:latin typeface="Arial" charset="0"/>
                          <a:ea typeface="ＭＳ Ｐゴシック" charset="0"/>
                          <a:cs typeface="ＭＳ Ｐゴシック" charset="0"/>
                        </a:rPr>
                        <a:t>P&lt;</a:t>
                      </a: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.0001 – HR=0.48</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r h="64135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NEJ002</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(N=224)</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Gefitinib</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All</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Asiatic</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73.7% vs. 30.7%</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a:ln>
                            <a:noFill/>
                          </a:ln>
                          <a:solidFill>
                            <a:srgbClr val="FF0000"/>
                          </a:solidFill>
                          <a:effectLst/>
                          <a:latin typeface="Arial" charset="0"/>
                          <a:ea typeface="ＭＳ Ｐゴシック" charset="0"/>
                          <a:cs typeface="ＭＳ Ｐゴシック" charset="0"/>
                        </a:rPr>
                        <a:t>P</a:t>
                      </a: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&lt;.001</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10.8 vs. 5.4</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P&lt;.001 – HR=0.32</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r>
              <a:tr h="64135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OPTIMAL</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(N=154)</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Erlotinib</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del 19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or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L858R</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Asiatic</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83% vs. 36%</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a:ln>
                            <a:noFill/>
                          </a:ln>
                          <a:solidFill>
                            <a:srgbClr val="FF0000"/>
                          </a:solidFill>
                          <a:effectLst/>
                          <a:latin typeface="Arial" charset="0"/>
                          <a:ea typeface="ＭＳ Ｐゴシック" charset="0"/>
                          <a:cs typeface="ＭＳ Ｐゴシック" charset="0"/>
                        </a:rPr>
                        <a:t>P&lt;</a:t>
                      </a: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.0001</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13.1 vs. 4.6 months</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a:ln>
                            <a:noFill/>
                          </a:ln>
                          <a:solidFill>
                            <a:srgbClr val="FF0000"/>
                          </a:solidFill>
                          <a:effectLst/>
                          <a:latin typeface="Arial" charset="0"/>
                          <a:ea typeface="ＭＳ Ｐゴシック" charset="0"/>
                          <a:cs typeface="ＭＳ Ｐゴシック" charset="0"/>
                        </a:rPr>
                        <a:t>P&lt;</a:t>
                      </a: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.0001 – HR=0.16</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r h="823913">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EURTAC</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(N=173)</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Erlotinib</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del 19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or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L858R</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Caucasian</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63.6% vs. 17.8%</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a:ln>
                            <a:noFill/>
                          </a:ln>
                          <a:solidFill>
                            <a:srgbClr val="FF0000"/>
                          </a:solidFill>
                          <a:effectLst/>
                          <a:latin typeface="Arial" charset="0"/>
                          <a:ea typeface="ＭＳ Ｐゴシック" charset="0"/>
                          <a:cs typeface="ＭＳ Ｐゴシック" charset="0"/>
                        </a:rPr>
                        <a:t>P&lt;</a:t>
                      </a: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.0001</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a:ln>
                          <a:noFill/>
                        </a:ln>
                        <a:solidFill>
                          <a:srgbClr val="FF0000"/>
                        </a:solidFill>
                        <a:effectLst/>
                        <a:latin typeface="Arial" charset="0"/>
                        <a:ea typeface="ＭＳ Ｐゴシック" charset="0"/>
                        <a:cs typeface="ＭＳ Ｐゴシック" charset="0"/>
                      </a:endParaRP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Arial" charset="0"/>
                          <a:ea typeface="ＭＳ Ｐゴシック" charset="0"/>
                          <a:cs typeface="ＭＳ Ｐゴシック" charset="0"/>
                        </a:rPr>
                        <a:t>9.7 vs. 5.2 months</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1" u="none" strike="noStrike" cap="none" normalizeH="0" baseline="0">
                        <a:ln>
                          <a:noFill/>
                        </a:ln>
                        <a:solidFill>
                          <a:srgbClr val="FF0000"/>
                        </a:solidFill>
                        <a:effectLst/>
                        <a:latin typeface="Arial" charset="0"/>
                        <a:ea typeface="ＭＳ Ｐゴシック" charset="0"/>
                        <a:cs typeface="ＭＳ Ｐゴシック"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a:ln>
                            <a:noFill/>
                          </a:ln>
                          <a:solidFill>
                            <a:srgbClr val="FF0000"/>
                          </a:solidFill>
                          <a:effectLst/>
                          <a:latin typeface="Arial" charset="0"/>
                          <a:ea typeface="ＭＳ Ｐゴシック" charset="0"/>
                          <a:cs typeface="ＭＳ Ｐゴシック" charset="0"/>
                        </a:rPr>
                        <a:t>P&lt;</a:t>
                      </a:r>
                      <a:r>
                        <a:rPr kumimoji="0" lang="en-US" sz="1200" b="0" i="0" u="none" strike="noStrike" cap="none" normalizeH="0" baseline="0">
                          <a:ln>
                            <a:noFill/>
                          </a:ln>
                          <a:solidFill>
                            <a:srgbClr val="FF0000"/>
                          </a:solidFill>
                          <a:effectLst/>
                          <a:latin typeface="Arial" charset="0"/>
                          <a:ea typeface="ＭＳ Ｐゴシック" charset="0"/>
                          <a:cs typeface="ＭＳ Ｐゴシック" charset="0"/>
                        </a:rPr>
                        <a:t>.0001 – HR=0.37</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bl>
          </a:graphicData>
        </a:graphic>
      </p:graphicFrame>
      <p:sp>
        <p:nvSpPr>
          <p:cNvPr id="77871" name="Text Box 104"/>
          <p:cNvSpPr txBox="1">
            <a:spLocks noChangeArrowheads="1"/>
          </p:cNvSpPr>
          <p:nvPr/>
        </p:nvSpPr>
        <p:spPr bwMode="auto">
          <a:xfrm>
            <a:off x="990600" y="0"/>
            <a:ext cx="7543800" cy="1068388"/>
          </a:xfrm>
          <a:prstGeom prst="rect">
            <a:avLst/>
          </a:prstGeom>
          <a:noFill/>
          <a:ln w="9525">
            <a:noFill/>
            <a:miter lim="800000"/>
            <a:headEnd/>
            <a:tailEnd/>
          </a:ln>
        </p:spPr>
        <p:txBody>
          <a:bodyPr lIns="90000" tIns="46800" rIns="90000" bIns="46800">
            <a:spAutoFit/>
          </a:bodyPr>
          <a:lstStyle/>
          <a:p>
            <a:pPr algn="ctr" defTabSz="449263" fontAlgn="base">
              <a:spcBef>
                <a:spcPts val="20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smtClean="0">
                <a:solidFill>
                  <a:srgbClr val="FFFF00"/>
                </a:solidFill>
                <a:cs typeface="Arial" pitchFamily="34" charset="0"/>
              </a:rPr>
              <a:t>EGFR-TKI vs. chemotherapy for </a:t>
            </a:r>
            <a:r>
              <a:rPr lang="it-IT" sz="3200" b="1" i="1" smtClean="0">
                <a:solidFill>
                  <a:srgbClr val="FFFF00"/>
                </a:solidFill>
                <a:cs typeface="Arial" pitchFamily="34" charset="0"/>
              </a:rPr>
              <a:t>EGFR-</a:t>
            </a:r>
            <a:r>
              <a:rPr lang="it-IT" sz="3200" b="1" smtClean="0">
                <a:solidFill>
                  <a:srgbClr val="FFFF00"/>
                </a:solidFill>
                <a:cs typeface="Arial" pitchFamily="34" charset="0"/>
              </a:rPr>
              <a:t>mutant NSCLC</a:t>
            </a:r>
          </a:p>
        </p:txBody>
      </p:sp>
      <p:graphicFrame>
        <p:nvGraphicFramePr>
          <p:cNvPr id="56425" name="Group 105"/>
          <p:cNvGraphicFramePr>
            <a:graphicFrameLocks noGrp="1"/>
          </p:cNvGraphicFramePr>
          <p:nvPr/>
        </p:nvGraphicFramePr>
        <p:xfrm>
          <a:off x="609600" y="4648200"/>
          <a:ext cx="8002588" cy="823913"/>
        </p:xfrm>
        <a:graphic>
          <a:graphicData uri="http://schemas.openxmlformats.org/drawingml/2006/table">
            <a:tbl>
              <a:tblPr/>
              <a:tblGrid>
                <a:gridCol w="1219200"/>
                <a:gridCol w="1090613"/>
                <a:gridCol w="917575"/>
                <a:gridCol w="1319212"/>
                <a:gridCol w="1647825"/>
                <a:gridCol w="1808163"/>
              </a:tblGrid>
              <a:tr h="823913">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LUX-Lung 3</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(N=345)</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Afatinib</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All</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Mixed*</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56.1% vs. 22.6%</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1" u="none" strike="noStrike" cap="none" normalizeH="0" baseline="0" smtClean="0">
                        <a:ln>
                          <a:noFill/>
                        </a:ln>
                        <a:solidFill>
                          <a:srgbClr val="FF0000"/>
                        </a:solidFill>
                        <a:effectLst/>
                        <a:latin typeface="Arial" pitchFamily="34" charset="0"/>
                        <a:ea typeface="ＭＳ Ｐゴシック" pitchFamily="34" charset="-128"/>
                        <a:cs typeface="Arial" pitchFamily="34"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smtClean="0">
                          <a:ln>
                            <a:noFill/>
                          </a:ln>
                          <a:solidFill>
                            <a:srgbClr val="FF0000"/>
                          </a:solidFill>
                          <a:effectLst/>
                          <a:latin typeface="Arial" pitchFamily="34" charset="0"/>
                          <a:ea typeface="ＭＳ Ｐゴシック" pitchFamily="34" charset="-128"/>
                          <a:cs typeface="Arial" pitchFamily="34" charset="0"/>
                        </a:rPr>
                        <a:t>P&lt;</a:t>
                      </a:r>
                      <a:r>
                        <a:rPr kumimoji="0" lang="en-US" sz="1200" b="0" i="0" u="none" strike="noStrike" cap="none" normalizeH="0" baseline="0" smtClean="0">
                          <a:ln>
                            <a:noFill/>
                          </a:ln>
                          <a:solidFill>
                            <a:srgbClr val="FF0000"/>
                          </a:solidFill>
                          <a:effectLst/>
                          <a:latin typeface="Arial" pitchFamily="34" charset="0"/>
                          <a:ea typeface="ＭＳ Ｐゴシック" pitchFamily="34" charset="-128"/>
                          <a:cs typeface="Arial" pitchFamily="34" charset="0"/>
                        </a:rPr>
                        <a:t>.001</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0" u="none" strike="noStrike" cap="none" normalizeH="0" baseline="0" smtClean="0">
                        <a:ln>
                          <a:noFill/>
                        </a:ln>
                        <a:solidFill>
                          <a:srgbClr val="FF0000"/>
                        </a:solidFill>
                        <a:effectLst/>
                        <a:latin typeface="Arial" pitchFamily="34" charset="0"/>
                        <a:ea typeface="ＭＳ Ｐゴシック" pitchFamily="34" charset="-128"/>
                        <a:cs typeface="Arial" pitchFamily="34" charset="0"/>
                      </a:endParaRP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11.1 vs. 6.9 months</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200" b="0" i="1" u="none" strike="noStrike" cap="none" normalizeH="0" baseline="0" smtClean="0">
                        <a:ln>
                          <a:noFill/>
                        </a:ln>
                        <a:solidFill>
                          <a:srgbClr val="FF0000"/>
                        </a:solidFill>
                        <a:effectLst/>
                        <a:latin typeface="Arial" pitchFamily="34" charset="0"/>
                        <a:ea typeface="ＭＳ Ｐゴシック" pitchFamily="34" charset="-128"/>
                        <a:cs typeface="Arial" pitchFamily="34" charset="0"/>
                      </a:endParaRP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1" u="none" strike="noStrike" cap="none" normalizeH="0" baseline="0" smtClean="0">
                          <a:ln>
                            <a:noFill/>
                          </a:ln>
                          <a:solidFill>
                            <a:srgbClr val="FF0000"/>
                          </a:solidFill>
                          <a:effectLst/>
                          <a:latin typeface="Arial" pitchFamily="34" charset="0"/>
                          <a:ea typeface="ＭＳ Ｐゴシック" pitchFamily="34" charset="-128"/>
                          <a:cs typeface="Arial" pitchFamily="34" charset="0"/>
                        </a:rPr>
                        <a:t>P=</a:t>
                      </a:r>
                      <a:r>
                        <a:rPr kumimoji="0" lang="en-US" sz="1200" b="0" i="0" u="none" strike="noStrike" cap="none" normalizeH="0" baseline="0" smtClean="0">
                          <a:ln>
                            <a:noFill/>
                          </a:ln>
                          <a:solidFill>
                            <a:srgbClr val="FF0000"/>
                          </a:solidFill>
                          <a:effectLst/>
                          <a:latin typeface="Arial" pitchFamily="34" charset="0"/>
                          <a:ea typeface="ＭＳ Ｐゴシック" pitchFamily="34" charset="-128"/>
                          <a:cs typeface="Arial" pitchFamily="34" charset="0"/>
                        </a:rPr>
                        <a:t>.0004 – HR=0.58</a:t>
                      </a:r>
                    </a:p>
                  </a:txBody>
                  <a:tcPr marL="90000" marR="90000" marT="57384"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bl>
          </a:graphicData>
        </a:graphic>
      </p:graphicFrame>
      <p:sp>
        <p:nvSpPr>
          <p:cNvPr id="77888" name="Rectangle 131"/>
          <p:cNvSpPr>
            <a:spLocks noChangeArrowheads="1"/>
          </p:cNvSpPr>
          <p:nvPr/>
        </p:nvSpPr>
        <p:spPr bwMode="auto">
          <a:xfrm>
            <a:off x="0" y="5765800"/>
            <a:ext cx="4648200" cy="1006475"/>
          </a:xfrm>
          <a:prstGeom prst="rect">
            <a:avLst/>
          </a:prstGeom>
          <a:noFill/>
          <a:ln w="9525">
            <a:noFill/>
            <a:miter lim="800000"/>
            <a:headEnd/>
            <a:tailEnd/>
          </a:ln>
        </p:spPr>
        <p:txBody>
          <a:bodyPr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u="sng" smtClean="0">
                <a:solidFill>
                  <a:srgbClr val="FFFFFF"/>
                </a:solidFill>
                <a:cs typeface="Arial" pitchFamily="34" charset="0"/>
              </a:rPr>
              <a:t>WTOG 3405</a:t>
            </a:r>
            <a:r>
              <a:rPr lang="en-GB" sz="1200" smtClean="0">
                <a:solidFill>
                  <a:srgbClr val="FFFFFF"/>
                </a:solidFill>
                <a:cs typeface="Arial" pitchFamily="34" charset="0"/>
              </a:rPr>
              <a:t>: Mitsudomi, et al. Lancet Oncol 2010  </a:t>
            </a: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u="sng" smtClean="0">
                <a:solidFill>
                  <a:srgbClr val="FFFFFF"/>
                </a:solidFill>
                <a:cs typeface="Arial" pitchFamily="34" charset="0"/>
              </a:rPr>
              <a:t>NEJ002</a:t>
            </a:r>
            <a:r>
              <a:rPr lang="en-GB" sz="1200" smtClean="0">
                <a:solidFill>
                  <a:srgbClr val="FFFFFF"/>
                </a:solidFill>
                <a:cs typeface="Arial" pitchFamily="34" charset="0"/>
              </a:rPr>
              <a:t>: Maemondo, et al. NEJM 2010; Inoue, et al. ASCO 2012</a:t>
            </a: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u="sng" smtClean="0">
                <a:solidFill>
                  <a:srgbClr val="FFFFFF"/>
                </a:solidFill>
                <a:cs typeface="Arial" pitchFamily="34" charset="0"/>
              </a:rPr>
              <a:t>OPTIMAL</a:t>
            </a:r>
            <a:r>
              <a:rPr lang="en-GB" sz="1200" smtClean="0">
                <a:solidFill>
                  <a:srgbClr val="FFFFFF"/>
                </a:solidFill>
                <a:cs typeface="Arial" pitchFamily="34" charset="0"/>
              </a:rPr>
              <a:t>: Zhou, et al. Lancet Oncol 2011</a:t>
            </a: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u="sng" smtClean="0">
                <a:solidFill>
                  <a:srgbClr val="FFFFFF"/>
                </a:solidFill>
                <a:cs typeface="Arial" pitchFamily="34" charset="0"/>
              </a:rPr>
              <a:t>EURTAC</a:t>
            </a:r>
            <a:r>
              <a:rPr lang="en-GB" sz="1200" smtClean="0">
                <a:solidFill>
                  <a:srgbClr val="FFFFFF"/>
                </a:solidFill>
                <a:cs typeface="Arial" pitchFamily="34" charset="0"/>
              </a:rPr>
              <a:t>: Rosell et al. Lancet Oncol 2012</a:t>
            </a: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u="sng" smtClean="0">
                <a:solidFill>
                  <a:srgbClr val="FFFFFF"/>
                </a:solidFill>
                <a:cs typeface="Arial" pitchFamily="34" charset="0"/>
              </a:rPr>
              <a:t>LUX-Lung 3</a:t>
            </a:r>
            <a:r>
              <a:rPr lang="en-GB" sz="1200" smtClean="0">
                <a:solidFill>
                  <a:srgbClr val="FFFFFF"/>
                </a:solidFill>
                <a:cs typeface="Arial" pitchFamily="34" charset="0"/>
              </a:rPr>
              <a:t>: Yang, et al. ASCO 2012</a:t>
            </a:r>
          </a:p>
        </p:txBody>
      </p:sp>
      <p:sp>
        <p:nvSpPr>
          <p:cNvPr id="77889" name="Rectangle 132"/>
          <p:cNvSpPr>
            <a:spLocks noChangeArrowheads="1"/>
          </p:cNvSpPr>
          <p:nvPr/>
        </p:nvSpPr>
        <p:spPr bwMode="auto">
          <a:xfrm>
            <a:off x="533400" y="5257800"/>
            <a:ext cx="2286000" cy="276225"/>
          </a:xfrm>
          <a:prstGeom prst="rect">
            <a:avLst/>
          </a:prstGeom>
          <a:noFill/>
          <a:ln w="9525">
            <a:noFill/>
            <a:miter lim="800000"/>
            <a:headEnd/>
            <a:tailEnd/>
          </a:ln>
        </p:spPr>
        <p:txBody>
          <a:bodyPr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smtClean="0">
                <a:solidFill>
                  <a:srgbClr val="FFFFFF"/>
                </a:solidFill>
                <a:cs typeface="Arial" pitchFamily="34" charset="0"/>
              </a:rPr>
              <a:t>*</a:t>
            </a:r>
            <a:r>
              <a:rPr lang="en-GB" sz="1200" smtClean="0">
                <a:solidFill>
                  <a:srgbClr val="FFFFFF"/>
                </a:solidFill>
                <a:cs typeface="Arial" pitchFamily="34" charset="0"/>
              </a:rPr>
              <a:t>72% Asiatic</a:t>
            </a:r>
          </a:p>
        </p:txBody>
      </p:sp>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a:grpSpLocks/>
          </p:cNvGrpSpPr>
          <p:nvPr/>
        </p:nvGrpSpPr>
        <p:grpSpPr bwMode="auto">
          <a:xfrm>
            <a:off x="1196975" y="2967038"/>
            <a:ext cx="3017838" cy="3355975"/>
            <a:chOff x="1093638" y="1620009"/>
            <a:chExt cx="3476125" cy="3865459"/>
          </a:xfrm>
        </p:grpSpPr>
        <p:sp>
          <p:nvSpPr>
            <p:cNvPr id="85048" name="Freeform 9"/>
            <p:cNvSpPr>
              <a:spLocks/>
            </p:cNvSpPr>
            <p:nvPr/>
          </p:nvSpPr>
          <p:spPr bwMode="auto">
            <a:xfrm rot="2028573">
              <a:off x="2960615" y="2667742"/>
              <a:ext cx="1609148" cy="1678567"/>
            </a:xfrm>
            <a:custGeom>
              <a:avLst/>
              <a:gdLst>
                <a:gd name="T0" fmla="*/ 2147483647 w 1014"/>
                <a:gd name="T1" fmla="*/ 2147483647 h 1057"/>
                <a:gd name="T2" fmla="*/ 2147483647 w 1014"/>
                <a:gd name="T3" fmla="*/ 2147483647 h 1057"/>
                <a:gd name="T4" fmla="*/ 2147483647 w 1014"/>
                <a:gd name="T5" fmla="*/ 2147483647 h 1057"/>
                <a:gd name="T6" fmla="*/ 2147483647 w 1014"/>
                <a:gd name="T7" fmla="*/ 2147483647 h 1057"/>
                <a:gd name="T8" fmla="*/ 2147483647 w 1014"/>
                <a:gd name="T9" fmla="*/ 2147483647 h 1057"/>
                <a:gd name="T10" fmla="*/ 2147483647 w 1014"/>
                <a:gd name="T11" fmla="*/ 2147483647 h 1057"/>
                <a:gd name="T12" fmla="*/ 2147483647 w 1014"/>
                <a:gd name="T13" fmla="*/ 2147483647 h 1057"/>
                <a:gd name="T14" fmla="*/ 2147483647 w 1014"/>
                <a:gd name="T15" fmla="*/ 2147483647 h 1057"/>
                <a:gd name="T16" fmla="*/ 2147483647 w 1014"/>
                <a:gd name="T17" fmla="*/ 2147483647 h 1057"/>
                <a:gd name="T18" fmla="*/ 2147483647 w 1014"/>
                <a:gd name="T19" fmla="*/ 2147483647 h 1057"/>
                <a:gd name="T20" fmla="*/ 2147483647 w 1014"/>
                <a:gd name="T21" fmla="*/ 2147483647 h 1057"/>
                <a:gd name="T22" fmla="*/ 2147483647 w 1014"/>
                <a:gd name="T23" fmla="*/ 2147483647 h 1057"/>
                <a:gd name="T24" fmla="*/ 2147483647 w 1014"/>
                <a:gd name="T25" fmla="*/ 2147483647 h 1057"/>
                <a:gd name="T26" fmla="*/ 2147483647 w 1014"/>
                <a:gd name="T27" fmla="*/ 2147483647 h 1057"/>
                <a:gd name="T28" fmla="*/ 2147483647 w 1014"/>
                <a:gd name="T29" fmla="*/ 2147483647 h 1057"/>
                <a:gd name="T30" fmla="*/ 2147483647 w 1014"/>
                <a:gd name="T31" fmla="*/ 2147483647 h 1057"/>
                <a:gd name="T32" fmla="*/ 2147483647 w 1014"/>
                <a:gd name="T33" fmla="*/ 2147483647 h 1057"/>
                <a:gd name="T34" fmla="*/ 2147483647 w 1014"/>
                <a:gd name="T35" fmla="*/ 2147483647 h 1057"/>
                <a:gd name="T36" fmla="*/ 2147483647 w 1014"/>
                <a:gd name="T37" fmla="*/ 2147483647 h 1057"/>
                <a:gd name="T38" fmla="*/ 2147483647 w 1014"/>
                <a:gd name="T39" fmla="*/ 2147483647 h 1057"/>
                <a:gd name="T40" fmla="*/ 2147483647 w 1014"/>
                <a:gd name="T41" fmla="*/ 2147483647 h 1057"/>
                <a:gd name="T42" fmla="*/ 2147483647 w 1014"/>
                <a:gd name="T43" fmla="*/ 2147483647 h 1057"/>
                <a:gd name="T44" fmla="*/ 2147483647 w 1014"/>
                <a:gd name="T45" fmla="*/ 2147483647 h 1057"/>
                <a:gd name="T46" fmla="*/ 2147483647 w 1014"/>
                <a:gd name="T47" fmla="*/ 2147483647 h 1057"/>
                <a:gd name="T48" fmla="*/ 2147483647 w 1014"/>
                <a:gd name="T49" fmla="*/ 2147483647 h 1057"/>
                <a:gd name="T50" fmla="*/ 2147483647 w 1014"/>
                <a:gd name="T51" fmla="*/ 2147483647 h 1057"/>
                <a:gd name="T52" fmla="*/ 2147483647 w 1014"/>
                <a:gd name="T53" fmla="*/ 2147483647 h 1057"/>
                <a:gd name="T54" fmla="*/ 2147483647 w 1014"/>
                <a:gd name="T55" fmla="*/ 2147483647 h 1057"/>
                <a:gd name="T56" fmla="*/ 2147483647 w 1014"/>
                <a:gd name="T57" fmla="*/ 2147483647 h 1057"/>
                <a:gd name="T58" fmla="*/ 2147483647 w 1014"/>
                <a:gd name="T59" fmla="*/ 2147483647 h 1057"/>
                <a:gd name="T60" fmla="*/ 2147483647 w 1014"/>
                <a:gd name="T61" fmla="*/ 2147483647 h 1057"/>
                <a:gd name="T62" fmla="*/ 2147483647 w 1014"/>
                <a:gd name="T63" fmla="*/ 0 h 1057"/>
                <a:gd name="T64" fmla="*/ 0 w 1014"/>
                <a:gd name="T65" fmla="*/ 0 h 1057"/>
                <a:gd name="T66" fmla="*/ 0 w 1014"/>
                <a:gd name="T67" fmla="*/ 2147483647 h 1057"/>
                <a:gd name="T68" fmla="*/ 2147483647 w 1014"/>
                <a:gd name="T69" fmla="*/ 2147483647 h 10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057"/>
                <a:gd name="T107" fmla="*/ 1014 w 1014"/>
                <a:gd name="T108" fmla="*/ 1057 h 10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057">
                  <a:moveTo>
                    <a:pt x="1014" y="754"/>
                  </a:moveTo>
                  <a:lnTo>
                    <a:pt x="1001" y="715"/>
                  </a:lnTo>
                  <a:lnTo>
                    <a:pt x="988" y="671"/>
                  </a:lnTo>
                  <a:lnTo>
                    <a:pt x="970" y="632"/>
                  </a:lnTo>
                  <a:lnTo>
                    <a:pt x="953" y="593"/>
                  </a:lnTo>
                  <a:lnTo>
                    <a:pt x="931" y="555"/>
                  </a:lnTo>
                  <a:lnTo>
                    <a:pt x="910" y="520"/>
                  </a:lnTo>
                  <a:lnTo>
                    <a:pt x="888" y="481"/>
                  </a:lnTo>
                  <a:lnTo>
                    <a:pt x="866" y="446"/>
                  </a:lnTo>
                  <a:lnTo>
                    <a:pt x="840" y="416"/>
                  </a:lnTo>
                  <a:lnTo>
                    <a:pt x="814" y="381"/>
                  </a:lnTo>
                  <a:lnTo>
                    <a:pt x="788" y="351"/>
                  </a:lnTo>
                  <a:lnTo>
                    <a:pt x="758" y="321"/>
                  </a:lnTo>
                  <a:lnTo>
                    <a:pt x="728" y="290"/>
                  </a:lnTo>
                  <a:lnTo>
                    <a:pt x="697" y="260"/>
                  </a:lnTo>
                  <a:lnTo>
                    <a:pt x="667" y="234"/>
                  </a:lnTo>
                  <a:lnTo>
                    <a:pt x="632" y="208"/>
                  </a:lnTo>
                  <a:lnTo>
                    <a:pt x="598" y="187"/>
                  </a:lnTo>
                  <a:lnTo>
                    <a:pt x="563" y="161"/>
                  </a:lnTo>
                  <a:lnTo>
                    <a:pt x="528" y="139"/>
                  </a:lnTo>
                  <a:lnTo>
                    <a:pt x="494" y="122"/>
                  </a:lnTo>
                  <a:lnTo>
                    <a:pt x="455" y="104"/>
                  </a:lnTo>
                  <a:lnTo>
                    <a:pt x="416" y="87"/>
                  </a:lnTo>
                  <a:lnTo>
                    <a:pt x="377" y="70"/>
                  </a:lnTo>
                  <a:lnTo>
                    <a:pt x="338" y="57"/>
                  </a:lnTo>
                  <a:lnTo>
                    <a:pt x="299" y="44"/>
                  </a:lnTo>
                  <a:lnTo>
                    <a:pt x="256" y="31"/>
                  </a:lnTo>
                  <a:lnTo>
                    <a:pt x="217" y="22"/>
                  </a:lnTo>
                  <a:lnTo>
                    <a:pt x="173" y="13"/>
                  </a:lnTo>
                  <a:lnTo>
                    <a:pt x="130" y="9"/>
                  </a:lnTo>
                  <a:lnTo>
                    <a:pt x="87" y="5"/>
                  </a:lnTo>
                  <a:lnTo>
                    <a:pt x="43" y="0"/>
                  </a:lnTo>
                  <a:lnTo>
                    <a:pt x="0" y="0"/>
                  </a:lnTo>
                  <a:lnTo>
                    <a:pt x="0" y="1057"/>
                  </a:lnTo>
                  <a:lnTo>
                    <a:pt x="1014" y="754"/>
                  </a:lnTo>
                  <a:close/>
                </a:path>
              </a:pathLst>
            </a:custGeom>
            <a:solidFill>
              <a:schemeClr val="accent1"/>
            </a:solidFill>
            <a:ln w="9525">
              <a:solidFill>
                <a:schemeClr val="accent1"/>
              </a:solidFill>
              <a:round/>
              <a:headEnd/>
              <a:tailEnd/>
            </a:ln>
          </p:spPr>
          <p:txBody>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3" name="Freeform 10"/>
            <p:cNvSpPr>
              <a:spLocks/>
            </p:cNvSpPr>
            <p:nvPr/>
          </p:nvSpPr>
          <p:spPr bwMode="auto">
            <a:xfrm rot="2028573">
              <a:off x="2320614" y="3691704"/>
              <a:ext cx="1678633" cy="1557886"/>
            </a:xfrm>
            <a:custGeom>
              <a:avLst/>
              <a:gdLst/>
              <a:ahLst/>
              <a:cxnLst>
                <a:cxn ang="0">
                  <a:pos x="810" y="982"/>
                </a:cxn>
                <a:cxn ang="0">
                  <a:pos x="853" y="930"/>
                </a:cxn>
                <a:cxn ang="0">
                  <a:pos x="892" y="879"/>
                </a:cxn>
                <a:cxn ang="0">
                  <a:pos x="923" y="822"/>
                </a:cxn>
                <a:cxn ang="0">
                  <a:pos x="953" y="762"/>
                </a:cxn>
                <a:cxn ang="0">
                  <a:pos x="979" y="701"/>
                </a:cxn>
                <a:cxn ang="0">
                  <a:pos x="1005" y="640"/>
                </a:cxn>
                <a:cxn ang="0">
                  <a:pos x="1014" y="610"/>
                </a:cxn>
                <a:cxn ang="0">
                  <a:pos x="1022" y="580"/>
                </a:cxn>
                <a:cxn ang="0">
                  <a:pos x="1031" y="549"/>
                </a:cxn>
                <a:cxn ang="0">
                  <a:pos x="1035" y="519"/>
                </a:cxn>
                <a:cxn ang="0">
                  <a:pos x="1044" y="485"/>
                </a:cxn>
                <a:cxn ang="0">
                  <a:pos x="1048" y="454"/>
                </a:cxn>
                <a:cxn ang="0">
                  <a:pos x="1053" y="420"/>
                </a:cxn>
                <a:cxn ang="0">
                  <a:pos x="1057" y="389"/>
                </a:cxn>
                <a:cxn ang="0">
                  <a:pos x="1057" y="355"/>
                </a:cxn>
                <a:cxn ang="0">
                  <a:pos x="1057" y="324"/>
                </a:cxn>
                <a:cxn ang="0">
                  <a:pos x="1057" y="290"/>
                </a:cxn>
                <a:cxn ang="0">
                  <a:pos x="1057" y="259"/>
                </a:cxn>
                <a:cxn ang="0">
                  <a:pos x="1057" y="225"/>
                </a:cxn>
                <a:cxn ang="0">
                  <a:pos x="1053" y="194"/>
                </a:cxn>
                <a:cxn ang="0">
                  <a:pos x="1048" y="160"/>
                </a:cxn>
                <a:cxn ang="0">
                  <a:pos x="1044" y="130"/>
                </a:cxn>
                <a:cxn ang="0">
                  <a:pos x="1040" y="95"/>
                </a:cxn>
                <a:cxn ang="0">
                  <a:pos x="1031" y="65"/>
                </a:cxn>
                <a:cxn ang="0">
                  <a:pos x="1022" y="34"/>
                </a:cxn>
                <a:cxn ang="0">
                  <a:pos x="1014" y="0"/>
                </a:cxn>
                <a:cxn ang="0">
                  <a:pos x="0" y="303"/>
                </a:cxn>
                <a:cxn ang="0">
                  <a:pos x="810" y="982"/>
                </a:cxn>
              </a:cxnLst>
              <a:rect l="0" t="0" r="r" b="b"/>
              <a:pathLst>
                <a:path w="1057" h="982">
                  <a:moveTo>
                    <a:pt x="810" y="982"/>
                  </a:moveTo>
                  <a:lnTo>
                    <a:pt x="853" y="930"/>
                  </a:lnTo>
                  <a:lnTo>
                    <a:pt x="892" y="879"/>
                  </a:lnTo>
                  <a:lnTo>
                    <a:pt x="923" y="822"/>
                  </a:lnTo>
                  <a:lnTo>
                    <a:pt x="953" y="762"/>
                  </a:lnTo>
                  <a:lnTo>
                    <a:pt x="979" y="701"/>
                  </a:lnTo>
                  <a:lnTo>
                    <a:pt x="1005" y="640"/>
                  </a:lnTo>
                  <a:lnTo>
                    <a:pt x="1014" y="610"/>
                  </a:lnTo>
                  <a:lnTo>
                    <a:pt x="1022" y="580"/>
                  </a:lnTo>
                  <a:lnTo>
                    <a:pt x="1031" y="549"/>
                  </a:lnTo>
                  <a:lnTo>
                    <a:pt x="1035" y="519"/>
                  </a:lnTo>
                  <a:lnTo>
                    <a:pt x="1044" y="485"/>
                  </a:lnTo>
                  <a:lnTo>
                    <a:pt x="1048" y="454"/>
                  </a:lnTo>
                  <a:lnTo>
                    <a:pt x="1053" y="420"/>
                  </a:lnTo>
                  <a:lnTo>
                    <a:pt x="1057" y="389"/>
                  </a:lnTo>
                  <a:lnTo>
                    <a:pt x="1057" y="355"/>
                  </a:lnTo>
                  <a:lnTo>
                    <a:pt x="1057" y="324"/>
                  </a:lnTo>
                  <a:lnTo>
                    <a:pt x="1057" y="290"/>
                  </a:lnTo>
                  <a:lnTo>
                    <a:pt x="1057" y="259"/>
                  </a:lnTo>
                  <a:lnTo>
                    <a:pt x="1057" y="225"/>
                  </a:lnTo>
                  <a:lnTo>
                    <a:pt x="1053" y="194"/>
                  </a:lnTo>
                  <a:lnTo>
                    <a:pt x="1048" y="160"/>
                  </a:lnTo>
                  <a:lnTo>
                    <a:pt x="1044" y="130"/>
                  </a:lnTo>
                  <a:lnTo>
                    <a:pt x="1040" y="95"/>
                  </a:lnTo>
                  <a:lnTo>
                    <a:pt x="1031" y="65"/>
                  </a:lnTo>
                  <a:lnTo>
                    <a:pt x="1022" y="34"/>
                  </a:lnTo>
                  <a:lnTo>
                    <a:pt x="1014" y="0"/>
                  </a:lnTo>
                  <a:lnTo>
                    <a:pt x="0" y="303"/>
                  </a:lnTo>
                  <a:lnTo>
                    <a:pt x="810" y="982"/>
                  </a:lnTo>
                  <a:close/>
                </a:path>
              </a:pathLst>
            </a:custGeom>
            <a:solidFill>
              <a:schemeClr val="accent3"/>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4" name="Freeform 11"/>
            <p:cNvSpPr>
              <a:spLocks/>
            </p:cNvSpPr>
            <p:nvPr/>
          </p:nvSpPr>
          <p:spPr bwMode="auto">
            <a:xfrm rot="2028573">
              <a:off x="2103012" y="3986094"/>
              <a:ext cx="1287318" cy="1499374"/>
            </a:xfrm>
            <a:custGeom>
              <a:avLst/>
              <a:gdLst/>
              <a:ahLst/>
              <a:cxnLst>
                <a:cxn ang="0">
                  <a:pos x="476" y="944"/>
                </a:cxn>
                <a:cxn ang="0">
                  <a:pos x="524" y="918"/>
                </a:cxn>
                <a:cxn ang="0">
                  <a:pos x="572" y="892"/>
                </a:cxn>
                <a:cxn ang="0">
                  <a:pos x="615" y="861"/>
                </a:cxn>
                <a:cxn ang="0">
                  <a:pos x="658" y="831"/>
                </a:cxn>
                <a:cxn ang="0">
                  <a:pos x="697" y="796"/>
                </a:cxn>
                <a:cxn ang="0">
                  <a:pos x="736" y="757"/>
                </a:cxn>
                <a:cxn ang="0">
                  <a:pos x="775" y="718"/>
                </a:cxn>
                <a:cxn ang="0">
                  <a:pos x="810" y="679"/>
                </a:cxn>
                <a:cxn ang="0">
                  <a:pos x="0" y="0"/>
                </a:cxn>
                <a:cxn ang="0">
                  <a:pos x="476" y="944"/>
                </a:cxn>
              </a:cxnLst>
              <a:rect l="0" t="0" r="r" b="b"/>
              <a:pathLst>
                <a:path w="810" h="944">
                  <a:moveTo>
                    <a:pt x="476" y="944"/>
                  </a:moveTo>
                  <a:lnTo>
                    <a:pt x="524" y="918"/>
                  </a:lnTo>
                  <a:lnTo>
                    <a:pt x="572" y="892"/>
                  </a:lnTo>
                  <a:lnTo>
                    <a:pt x="615" y="861"/>
                  </a:lnTo>
                  <a:lnTo>
                    <a:pt x="658" y="831"/>
                  </a:lnTo>
                  <a:lnTo>
                    <a:pt x="697" y="796"/>
                  </a:lnTo>
                  <a:lnTo>
                    <a:pt x="736" y="757"/>
                  </a:lnTo>
                  <a:lnTo>
                    <a:pt x="775" y="718"/>
                  </a:lnTo>
                  <a:lnTo>
                    <a:pt x="810" y="679"/>
                  </a:lnTo>
                  <a:lnTo>
                    <a:pt x="0" y="0"/>
                  </a:lnTo>
                  <a:lnTo>
                    <a:pt x="476" y="944"/>
                  </a:lnTo>
                  <a:close/>
                </a:path>
              </a:pathLst>
            </a:custGeom>
            <a:solidFill>
              <a:schemeClr val="accent2"/>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5" name="Freeform 12"/>
            <p:cNvSpPr>
              <a:spLocks/>
            </p:cNvSpPr>
            <p:nvPr/>
          </p:nvSpPr>
          <p:spPr bwMode="auto">
            <a:xfrm rot="2028573">
              <a:off x="2117641" y="3830671"/>
              <a:ext cx="755203" cy="1607256"/>
            </a:xfrm>
            <a:custGeom>
              <a:avLst/>
              <a:gdLst/>
              <a:ahLst/>
              <a:cxnLst>
                <a:cxn ang="0">
                  <a:pos x="303" y="1013"/>
                </a:cxn>
                <a:cxn ang="0">
                  <a:pos x="351" y="1000"/>
                </a:cxn>
                <a:cxn ang="0">
                  <a:pos x="394" y="982"/>
                </a:cxn>
                <a:cxn ang="0">
                  <a:pos x="433" y="965"/>
                </a:cxn>
                <a:cxn ang="0">
                  <a:pos x="476" y="944"/>
                </a:cxn>
                <a:cxn ang="0">
                  <a:pos x="0" y="0"/>
                </a:cxn>
                <a:cxn ang="0">
                  <a:pos x="303" y="1013"/>
                </a:cxn>
              </a:cxnLst>
              <a:rect l="0" t="0" r="r" b="b"/>
              <a:pathLst>
                <a:path w="476" h="1013">
                  <a:moveTo>
                    <a:pt x="303" y="1013"/>
                  </a:moveTo>
                  <a:lnTo>
                    <a:pt x="351" y="1000"/>
                  </a:lnTo>
                  <a:lnTo>
                    <a:pt x="394" y="982"/>
                  </a:lnTo>
                  <a:lnTo>
                    <a:pt x="433" y="965"/>
                  </a:lnTo>
                  <a:lnTo>
                    <a:pt x="476" y="944"/>
                  </a:lnTo>
                  <a:lnTo>
                    <a:pt x="0" y="0"/>
                  </a:lnTo>
                  <a:lnTo>
                    <a:pt x="303" y="1013"/>
                  </a:lnTo>
                  <a:close/>
                </a:path>
              </a:pathLst>
            </a:custGeom>
            <a:solidFill>
              <a:schemeClr val="tx2"/>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6" name="Freeform 13"/>
            <p:cNvSpPr>
              <a:spLocks/>
            </p:cNvSpPr>
            <p:nvPr/>
          </p:nvSpPr>
          <p:spPr bwMode="auto">
            <a:xfrm rot="2028573">
              <a:off x="2128612" y="3750216"/>
              <a:ext cx="480916" cy="1654797"/>
            </a:xfrm>
            <a:custGeom>
              <a:avLst/>
              <a:gdLst/>
              <a:ahLst/>
              <a:cxnLst>
                <a:cxn ang="0">
                  <a:pos x="186" y="1043"/>
                </a:cxn>
                <a:cxn ang="0">
                  <a:pos x="247" y="1030"/>
                </a:cxn>
                <a:cxn ang="0">
                  <a:pos x="303" y="1013"/>
                </a:cxn>
                <a:cxn ang="0">
                  <a:pos x="0" y="0"/>
                </a:cxn>
                <a:cxn ang="0">
                  <a:pos x="186" y="1043"/>
                </a:cxn>
              </a:cxnLst>
              <a:rect l="0" t="0" r="r" b="b"/>
              <a:pathLst>
                <a:path w="303" h="1043">
                  <a:moveTo>
                    <a:pt x="186" y="1043"/>
                  </a:moveTo>
                  <a:lnTo>
                    <a:pt x="247" y="1030"/>
                  </a:lnTo>
                  <a:lnTo>
                    <a:pt x="303" y="1013"/>
                  </a:lnTo>
                  <a:lnTo>
                    <a:pt x="0" y="0"/>
                  </a:lnTo>
                  <a:lnTo>
                    <a:pt x="186" y="1043"/>
                  </a:lnTo>
                  <a:close/>
                </a:path>
              </a:pathLst>
            </a:custGeom>
            <a:solidFill>
              <a:schemeClr val="accent6"/>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7" name="Freeform 14"/>
            <p:cNvSpPr>
              <a:spLocks/>
            </p:cNvSpPr>
            <p:nvPr/>
          </p:nvSpPr>
          <p:spPr bwMode="auto">
            <a:xfrm rot="2028573">
              <a:off x="2139584" y="3697190"/>
              <a:ext cx="296229" cy="1669424"/>
            </a:xfrm>
            <a:custGeom>
              <a:avLst/>
              <a:gdLst/>
              <a:ahLst/>
              <a:cxnLst>
                <a:cxn ang="0">
                  <a:pos x="126" y="1052"/>
                </a:cxn>
                <a:cxn ang="0">
                  <a:pos x="156" y="1047"/>
                </a:cxn>
                <a:cxn ang="0">
                  <a:pos x="186" y="1043"/>
                </a:cxn>
                <a:cxn ang="0">
                  <a:pos x="0" y="0"/>
                </a:cxn>
                <a:cxn ang="0">
                  <a:pos x="126" y="1052"/>
                </a:cxn>
              </a:cxnLst>
              <a:rect l="0" t="0" r="r" b="b"/>
              <a:pathLst>
                <a:path w="186" h="1052">
                  <a:moveTo>
                    <a:pt x="126" y="1052"/>
                  </a:moveTo>
                  <a:lnTo>
                    <a:pt x="156" y="1047"/>
                  </a:lnTo>
                  <a:lnTo>
                    <a:pt x="186" y="1043"/>
                  </a:lnTo>
                  <a:lnTo>
                    <a:pt x="0" y="0"/>
                  </a:lnTo>
                  <a:lnTo>
                    <a:pt x="126" y="1052"/>
                  </a:lnTo>
                  <a:close/>
                </a:path>
              </a:pathLst>
            </a:custGeom>
            <a:solidFill>
              <a:schemeClr val="accent6">
                <a:lumMod val="40000"/>
                <a:lumOff val="60000"/>
              </a:schemeClr>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 name="Freeform 15"/>
            <p:cNvSpPr>
              <a:spLocks/>
            </p:cNvSpPr>
            <p:nvPr/>
          </p:nvSpPr>
          <p:spPr bwMode="auto">
            <a:xfrm rot="2028573">
              <a:off x="2146898" y="3669762"/>
              <a:ext cx="201143" cy="1671253"/>
            </a:xfrm>
            <a:custGeom>
              <a:avLst/>
              <a:gdLst/>
              <a:ahLst/>
              <a:cxnLst>
                <a:cxn ang="0">
                  <a:pos x="0" y="0"/>
                </a:cxn>
                <a:cxn ang="0">
                  <a:pos x="126" y="1052"/>
                </a:cxn>
                <a:cxn ang="0">
                  <a:pos x="126" y="1052"/>
                </a:cxn>
                <a:cxn ang="0">
                  <a:pos x="0" y="0"/>
                </a:cxn>
              </a:cxnLst>
              <a:rect l="0" t="0" r="r" b="b"/>
              <a:pathLst>
                <a:path w="126" h="1052">
                  <a:moveTo>
                    <a:pt x="0" y="0"/>
                  </a:moveTo>
                  <a:lnTo>
                    <a:pt x="126" y="1052"/>
                  </a:lnTo>
                  <a:lnTo>
                    <a:pt x="126" y="1052"/>
                  </a:lnTo>
                  <a:lnTo>
                    <a:pt x="0" y="0"/>
                  </a:lnTo>
                  <a:close/>
                </a:path>
              </a:pathLst>
            </a:custGeom>
            <a:solidFill>
              <a:srgbClr val="12AD2B"/>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9" name="Freeform 16"/>
            <p:cNvSpPr>
              <a:spLocks/>
            </p:cNvSpPr>
            <p:nvPr/>
          </p:nvSpPr>
          <p:spPr bwMode="auto">
            <a:xfrm rot="2028573">
              <a:off x="2146898" y="3669762"/>
              <a:ext cx="201143" cy="1671253"/>
            </a:xfrm>
            <a:custGeom>
              <a:avLst/>
              <a:gdLst/>
              <a:ahLst/>
              <a:cxnLst>
                <a:cxn ang="0">
                  <a:pos x="0" y="0"/>
                </a:cxn>
                <a:cxn ang="0">
                  <a:pos x="95" y="1052"/>
                </a:cxn>
                <a:cxn ang="0">
                  <a:pos x="126" y="1052"/>
                </a:cxn>
                <a:cxn ang="0">
                  <a:pos x="0" y="0"/>
                </a:cxn>
              </a:cxnLst>
              <a:rect l="0" t="0" r="r" b="b"/>
              <a:pathLst>
                <a:path w="126" h="1052">
                  <a:moveTo>
                    <a:pt x="0" y="0"/>
                  </a:moveTo>
                  <a:lnTo>
                    <a:pt x="95" y="1052"/>
                  </a:lnTo>
                  <a:lnTo>
                    <a:pt x="126" y="1052"/>
                  </a:lnTo>
                  <a:lnTo>
                    <a:pt x="0" y="0"/>
                  </a:lnTo>
                  <a:close/>
                </a:path>
              </a:pathLst>
            </a:custGeom>
            <a:solidFill>
              <a:schemeClr val="accent2">
                <a:lumMod val="40000"/>
                <a:lumOff val="60000"/>
              </a:schemeClr>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10" name="Freeform 17"/>
            <p:cNvSpPr>
              <a:spLocks/>
            </p:cNvSpPr>
            <p:nvPr/>
          </p:nvSpPr>
          <p:spPr bwMode="auto">
            <a:xfrm rot="2028573">
              <a:off x="2150555" y="3655134"/>
              <a:ext cx="149943" cy="1676739"/>
            </a:xfrm>
            <a:custGeom>
              <a:avLst/>
              <a:gdLst/>
              <a:ahLst/>
              <a:cxnLst>
                <a:cxn ang="0">
                  <a:pos x="0" y="0"/>
                </a:cxn>
                <a:cxn ang="0">
                  <a:pos x="65" y="1056"/>
                </a:cxn>
                <a:cxn ang="0">
                  <a:pos x="95" y="1052"/>
                </a:cxn>
                <a:cxn ang="0">
                  <a:pos x="0" y="0"/>
                </a:cxn>
              </a:cxnLst>
              <a:rect l="0" t="0" r="r" b="b"/>
              <a:pathLst>
                <a:path w="95" h="1056">
                  <a:moveTo>
                    <a:pt x="0" y="0"/>
                  </a:moveTo>
                  <a:lnTo>
                    <a:pt x="65" y="1056"/>
                  </a:lnTo>
                  <a:lnTo>
                    <a:pt x="95" y="1052"/>
                  </a:lnTo>
                  <a:lnTo>
                    <a:pt x="0" y="0"/>
                  </a:lnTo>
                  <a:close/>
                </a:path>
              </a:pathLst>
            </a:custGeom>
            <a:solidFill>
              <a:schemeClr val="accent3">
                <a:lumMod val="40000"/>
                <a:lumOff val="60000"/>
              </a:schemeClr>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22546" name="Freeform 18"/>
            <p:cNvSpPr>
              <a:spLocks/>
            </p:cNvSpPr>
            <p:nvPr/>
          </p:nvSpPr>
          <p:spPr bwMode="auto">
            <a:xfrm rot="2028573">
              <a:off x="2154213" y="3642335"/>
              <a:ext cx="102400" cy="1676738"/>
            </a:xfrm>
            <a:custGeom>
              <a:avLst/>
              <a:gdLst/>
              <a:ahLst/>
              <a:cxnLst>
                <a:cxn ang="0">
                  <a:pos x="0" y="0"/>
                </a:cxn>
                <a:cxn ang="0">
                  <a:pos x="35" y="1056"/>
                </a:cxn>
                <a:cxn ang="0">
                  <a:pos x="65" y="1056"/>
                </a:cxn>
                <a:cxn ang="0">
                  <a:pos x="0" y="0"/>
                </a:cxn>
              </a:cxnLst>
              <a:rect l="0" t="0" r="r" b="b"/>
              <a:pathLst>
                <a:path w="65" h="1056">
                  <a:moveTo>
                    <a:pt x="0" y="0"/>
                  </a:moveTo>
                  <a:lnTo>
                    <a:pt x="35" y="1056"/>
                  </a:lnTo>
                  <a:lnTo>
                    <a:pt x="65" y="1056"/>
                  </a:lnTo>
                  <a:lnTo>
                    <a:pt x="0" y="0"/>
                  </a:lnTo>
                  <a:close/>
                </a:path>
              </a:pathLst>
            </a:custGeom>
            <a:solidFill>
              <a:schemeClr val="accent1">
                <a:lumMod val="40000"/>
                <a:lumOff val="60000"/>
              </a:schemeClr>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22547" name="Freeform 19"/>
            <p:cNvSpPr>
              <a:spLocks/>
            </p:cNvSpPr>
            <p:nvPr/>
          </p:nvSpPr>
          <p:spPr bwMode="auto">
            <a:xfrm rot="2028573">
              <a:off x="2157870" y="3629535"/>
              <a:ext cx="56686" cy="1676739"/>
            </a:xfrm>
            <a:custGeom>
              <a:avLst/>
              <a:gdLst/>
              <a:ahLst/>
              <a:cxnLst>
                <a:cxn ang="0">
                  <a:pos x="0" y="0"/>
                </a:cxn>
                <a:cxn ang="0">
                  <a:pos x="0" y="1056"/>
                </a:cxn>
                <a:cxn ang="0">
                  <a:pos x="35" y="1056"/>
                </a:cxn>
                <a:cxn ang="0">
                  <a:pos x="0" y="0"/>
                </a:cxn>
              </a:cxnLst>
              <a:rect l="0" t="0" r="r" b="b"/>
              <a:pathLst>
                <a:path w="35" h="1056">
                  <a:moveTo>
                    <a:pt x="0" y="0"/>
                  </a:moveTo>
                  <a:lnTo>
                    <a:pt x="0" y="1056"/>
                  </a:lnTo>
                  <a:lnTo>
                    <a:pt x="35" y="1056"/>
                  </a:lnTo>
                  <a:lnTo>
                    <a:pt x="0" y="0"/>
                  </a:lnTo>
                  <a:close/>
                </a:path>
              </a:pathLst>
            </a:custGeom>
            <a:solidFill>
              <a:schemeClr val="tx2">
                <a:lumMod val="40000"/>
                <a:lumOff val="60000"/>
              </a:schemeClr>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22548" name="Freeform 20"/>
            <p:cNvSpPr>
              <a:spLocks/>
            </p:cNvSpPr>
            <p:nvPr/>
          </p:nvSpPr>
          <p:spPr bwMode="auto">
            <a:xfrm rot="2028573">
              <a:off x="1093638" y="1620009"/>
              <a:ext cx="1678633" cy="3353478"/>
            </a:xfrm>
            <a:custGeom>
              <a:avLst/>
              <a:gdLst/>
              <a:ahLst/>
              <a:cxnLst>
                <a:cxn ang="0">
                  <a:pos x="1005" y="0"/>
                </a:cxn>
                <a:cxn ang="0">
                  <a:pos x="897" y="13"/>
                </a:cxn>
                <a:cxn ang="0">
                  <a:pos x="793" y="35"/>
                </a:cxn>
                <a:cxn ang="0">
                  <a:pos x="693" y="65"/>
                </a:cxn>
                <a:cxn ang="0">
                  <a:pos x="602" y="104"/>
                </a:cxn>
                <a:cxn ang="0">
                  <a:pos x="511" y="152"/>
                </a:cxn>
                <a:cxn ang="0">
                  <a:pos x="424" y="212"/>
                </a:cxn>
                <a:cxn ang="0">
                  <a:pos x="346" y="273"/>
                </a:cxn>
                <a:cxn ang="0">
                  <a:pos x="277" y="347"/>
                </a:cxn>
                <a:cxn ang="0">
                  <a:pos x="212" y="425"/>
                </a:cxn>
                <a:cxn ang="0">
                  <a:pos x="156" y="511"/>
                </a:cxn>
                <a:cxn ang="0">
                  <a:pos x="104" y="598"/>
                </a:cxn>
                <a:cxn ang="0">
                  <a:pos x="65" y="693"/>
                </a:cxn>
                <a:cxn ang="0">
                  <a:pos x="35" y="793"/>
                </a:cxn>
                <a:cxn ang="0">
                  <a:pos x="13" y="897"/>
                </a:cxn>
                <a:cxn ang="0">
                  <a:pos x="4" y="1005"/>
                </a:cxn>
                <a:cxn ang="0">
                  <a:pos x="4" y="1113"/>
                </a:cxn>
                <a:cxn ang="0">
                  <a:pos x="13" y="1217"/>
                </a:cxn>
                <a:cxn ang="0">
                  <a:pos x="35" y="1321"/>
                </a:cxn>
                <a:cxn ang="0">
                  <a:pos x="65" y="1420"/>
                </a:cxn>
                <a:cxn ang="0">
                  <a:pos x="104" y="1516"/>
                </a:cxn>
                <a:cxn ang="0">
                  <a:pos x="156" y="1607"/>
                </a:cxn>
                <a:cxn ang="0">
                  <a:pos x="212" y="1689"/>
                </a:cxn>
                <a:cxn ang="0">
                  <a:pos x="277" y="1767"/>
                </a:cxn>
                <a:cxn ang="0">
                  <a:pos x="346" y="1840"/>
                </a:cxn>
                <a:cxn ang="0">
                  <a:pos x="424" y="1905"/>
                </a:cxn>
                <a:cxn ang="0">
                  <a:pos x="511" y="1962"/>
                </a:cxn>
                <a:cxn ang="0">
                  <a:pos x="602" y="2009"/>
                </a:cxn>
                <a:cxn ang="0">
                  <a:pos x="693" y="2048"/>
                </a:cxn>
                <a:cxn ang="0">
                  <a:pos x="793" y="2083"/>
                </a:cxn>
                <a:cxn ang="0">
                  <a:pos x="897" y="2100"/>
                </a:cxn>
                <a:cxn ang="0">
                  <a:pos x="1005" y="2113"/>
                </a:cxn>
                <a:cxn ang="0">
                  <a:pos x="1057" y="1057"/>
                </a:cxn>
              </a:cxnLst>
              <a:rect l="0" t="0" r="r" b="b"/>
              <a:pathLst>
                <a:path w="1057" h="2113">
                  <a:moveTo>
                    <a:pt x="1057" y="0"/>
                  </a:moveTo>
                  <a:lnTo>
                    <a:pt x="1005" y="0"/>
                  </a:lnTo>
                  <a:lnTo>
                    <a:pt x="949" y="5"/>
                  </a:lnTo>
                  <a:lnTo>
                    <a:pt x="897" y="13"/>
                  </a:lnTo>
                  <a:lnTo>
                    <a:pt x="845" y="22"/>
                  </a:lnTo>
                  <a:lnTo>
                    <a:pt x="793" y="35"/>
                  </a:lnTo>
                  <a:lnTo>
                    <a:pt x="745" y="48"/>
                  </a:lnTo>
                  <a:lnTo>
                    <a:pt x="693" y="65"/>
                  </a:lnTo>
                  <a:lnTo>
                    <a:pt x="645" y="83"/>
                  </a:lnTo>
                  <a:lnTo>
                    <a:pt x="602" y="104"/>
                  </a:lnTo>
                  <a:lnTo>
                    <a:pt x="554" y="126"/>
                  </a:lnTo>
                  <a:lnTo>
                    <a:pt x="511" y="152"/>
                  </a:lnTo>
                  <a:lnTo>
                    <a:pt x="468" y="182"/>
                  </a:lnTo>
                  <a:lnTo>
                    <a:pt x="424" y="212"/>
                  </a:lnTo>
                  <a:lnTo>
                    <a:pt x="385" y="243"/>
                  </a:lnTo>
                  <a:lnTo>
                    <a:pt x="346" y="273"/>
                  </a:lnTo>
                  <a:lnTo>
                    <a:pt x="312" y="312"/>
                  </a:lnTo>
                  <a:lnTo>
                    <a:pt x="277" y="347"/>
                  </a:lnTo>
                  <a:lnTo>
                    <a:pt x="242" y="386"/>
                  </a:lnTo>
                  <a:lnTo>
                    <a:pt x="212" y="425"/>
                  </a:lnTo>
                  <a:lnTo>
                    <a:pt x="182" y="468"/>
                  </a:lnTo>
                  <a:lnTo>
                    <a:pt x="156" y="511"/>
                  </a:lnTo>
                  <a:lnTo>
                    <a:pt x="130" y="555"/>
                  </a:lnTo>
                  <a:lnTo>
                    <a:pt x="104" y="598"/>
                  </a:lnTo>
                  <a:lnTo>
                    <a:pt x="82" y="645"/>
                  </a:lnTo>
                  <a:lnTo>
                    <a:pt x="65" y="693"/>
                  </a:lnTo>
                  <a:lnTo>
                    <a:pt x="48" y="745"/>
                  </a:lnTo>
                  <a:lnTo>
                    <a:pt x="35" y="793"/>
                  </a:lnTo>
                  <a:lnTo>
                    <a:pt x="22" y="845"/>
                  </a:lnTo>
                  <a:lnTo>
                    <a:pt x="13" y="897"/>
                  </a:lnTo>
                  <a:lnTo>
                    <a:pt x="9" y="948"/>
                  </a:lnTo>
                  <a:lnTo>
                    <a:pt x="4" y="1005"/>
                  </a:lnTo>
                  <a:lnTo>
                    <a:pt x="0" y="1057"/>
                  </a:lnTo>
                  <a:lnTo>
                    <a:pt x="4" y="1113"/>
                  </a:lnTo>
                  <a:lnTo>
                    <a:pt x="9" y="1165"/>
                  </a:lnTo>
                  <a:lnTo>
                    <a:pt x="13" y="1217"/>
                  </a:lnTo>
                  <a:lnTo>
                    <a:pt x="22" y="1269"/>
                  </a:lnTo>
                  <a:lnTo>
                    <a:pt x="35" y="1321"/>
                  </a:lnTo>
                  <a:lnTo>
                    <a:pt x="48" y="1373"/>
                  </a:lnTo>
                  <a:lnTo>
                    <a:pt x="65" y="1420"/>
                  </a:lnTo>
                  <a:lnTo>
                    <a:pt x="82" y="1468"/>
                  </a:lnTo>
                  <a:lnTo>
                    <a:pt x="104" y="1516"/>
                  </a:lnTo>
                  <a:lnTo>
                    <a:pt x="130" y="1563"/>
                  </a:lnTo>
                  <a:lnTo>
                    <a:pt x="156" y="1607"/>
                  </a:lnTo>
                  <a:lnTo>
                    <a:pt x="182" y="1650"/>
                  </a:lnTo>
                  <a:lnTo>
                    <a:pt x="212" y="1689"/>
                  </a:lnTo>
                  <a:lnTo>
                    <a:pt x="242" y="1728"/>
                  </a:lnTo>
                  <a:lnTo>
                    <a:pt x="277" y="1767"/>
                  </a:lnTo>
                  <a:lnTo>
                    <a:pt x="312" y="1806"/>
                  </a:lnTo>
                  <a:lnTo>
                    <a:pt x="346" y="1840"/>
                  </a:lnTo>
                  <a:lnTo>
                    <a:pt x="385" y="1875"/>
                  </a:lnTo>
                  <a:lnTo>
                    <a:pt x="424" y="1905"/>
                  </a:lnTo>
                  <a:lnTo>
                    <a:pt x="468" y="1936"/>
                  </a:lnTo>
                  <a:lnTo>
                    <a:pt x="511" y="1962"/>
                  </a:lnTo>
                  <a:lnTo>
                    <a:pt x="554" y="1988"/>
                  </a:lnTo>
                  <a:lnTo>
                    <a:pt x="602" y="2009"/>
                  </a:lnTo>
                  <a:lnTo>
                    <a:pt x="645" y="2031"/>
                  </a:lnTo>
                  <a:lnTo>
                    <a:pt x="693" y="2048"/>
                  </a:lnTo>
                  <a:lnTo>
                    <a:pt x="745" y="2065"/>
                  </a:lnTo>
                  <a:lnTo>
                    <a:pt x="793" y="2083"/>
                  </a:lnTo>
                  <a:lnTo>
                    <a:pt x="845" y="2091"/>
                  </a:lnTo>
                  <a:lnTo>
                    <a:pt x="897" y="2100"/>
                  </a:lnTo>
                  <a:lnTo>
                    <a:pt x="949" y="2109"/>
                  </a:lnTo>
                  <a:lnTo>
                    <a:pt x="1005" y="2113"/>
                  </a:lnTo>
                  <a:lnTo>
                    <a:pt x="1057" y="2113"/>
                  </a:lnTo>
                  <a:lnTo>
                    <a:pt x="1057" y="1057"/>
                  </a:lnTo>
                  <a:lnTo>
                    <a:pt x="1057" y="0"/>
                  </a:lnTo>
                  <a:close/>
                </a:path>
              </a:pathLst>
            </a:custGeom>
            <a:solidFill>
              <a:schemeClr val="bg2"/>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72" name="Freeform 14"/>
            <p:cNvSpPr>
              <a:spLocks/>
            </p:cNvSpPr>
            <p:nvPr/>
          </p:nvSpPr>
          <p:spPr bwMode="auto">
            <a:xfrm rot="1907318">
              <a:off x="2179813" y="3711818"/>
              <a:ext cx="296229" cy="1669424"/>
            </a:xfrm>
            <a:custGeom>
              <a:avLst/>
              <a:gdLst/>
              <a:ahLst/>
              <a:cxnLst>
                <a:cxn ang="0">
                  <a:pos x="126" y="1052"/>
                </a:cxn>
                <a:cxn ang="0">
                  <a:pos x="156" y="1047"/>
                </a:cxn>
                <a:cxn ang="0">
                  <a:pos x="186" y="1043"/>
                </a:cxn>
                <a:cxn ang="0">
                  <a:pos x="0" y="0"/>
                </a:cxn>
                <a:cxn ang="0">
                  <a:pos x="126" y="1052"/>
                </a:cxn>
              </a:cxnLst>
              <a:rect l="0" t="0" r="r" b="b"/>
              <a:pathLst>
                <a:path w="186" h="1052">
                  <a:moveTo>
                    <a:pt x="126" y="1052"/>
                  </a:moveTo>
                  <a:lnTo>
                    <a:pt x="156" y="1047"/>
                  </a:lnTo>
                  <a:lnTo>
                    <a:pt x="186" y="1043"/>
                  </a:lnTo>
                  <a:lnTo>
                    <a:pt x="0" y="0"/>
                  </a:lnTo>
                  <a:lnTo>
                    <a:pt x="126" y="1052"/>
                  </a:lnTo>
                  <a:close/>
                </a:path>
              </a:pathLst>
            </a:custGeom>
            <a:solidFill>
              <a:schemeClr val="bg2">
                <a:lumMod val="50000"/>
              </a:schemeClr>
            </a:solidFill>
            <a:ln w="9525">
              <a:solidFill>
                <a:schemeClr val="bg2">
                  <a:lumMod val="10000"/>
                </a:schemeClr>
              </a:solidFill>
              <a:round/>
              <a:headEnd/>
              <a:tailEnd/>
            </a:ln>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grpSp>
      <p:sp>
        <p:nvSpPr>
          <p:cNvPr id="84995" name="Title 1"/>
          <p:cNvSpPr>
            <a:spLocks noGrp="1"/>
          </p:cNvSpPr>
          <p:nvPr>
            <p:ph type="title"/>
          </p:nvPr>
        </p:nvSpPr>
        <p:spPr>
          <a:xfrm>
            <a:off x="539750" y="274638"/>
            <a:ext cx="8147050" cy="1143000"/>
          </a:xfrm>
        </p:spPr>
        <p:txBody>
          <a:bodyPr/>
          <a:lstStyle/>
          <a:p>
            <a:pPr eaLnBrk="1" hangingPunct="1"/>
            <a:r>
              <a:rPr lang="en-US" sz="3600" b="1" smtClean="0"/>
              <a:t>Status of Actionable Driver Mutations in Lung Adenocarcinoma Tumor Specimens</a:t>
            </a:r>
          </a:p>
        </p:txBody>
      </p:sp>
      <p:sp>
        <p:nvSpPr>
          <p:cNvPr id="84996" name="Text Box 11"/>
          <p:cNvSpPr txBox="1">
            <a:spLocks noChangeArrowheads="1"/>
          </p:cNvSpPr>
          <p:nvPr/>
        </p:nvSpPr>
        <p:spPr bwMode="auto">
          <a:xfrm>
            <a:off x="352425" y="6478588"/>
            <a:ext cx="7104063"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Johnson D, et al. ECCO ESMO  2011. Abstract 9018. </a:t>
            </a:r>
          </a:p>
        </p:txBody>
      </p:sp>
      <p:sp>
        <p:nvSpPr>
          <p:cNvPr id="84997" name="TextBox 37"/>
          <p:cNvSpPr txBox="1">
            <a:spLocks noChangeArrowheads="1"/>
          </p:cNvSpPr>
          <p:nvPr/>
        </p:nvSpPr>
        <p:spPr bwMode="auto">
          <a:xfrm>
            <a:off x="660400" y="1871663"/>
            <a:ext cx="2557463"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No mutation detected</a:t>
            </a:r>
          </a:p>
        </p:txBody>
      </p:sp>
      <p:sp>
        <p:nvSpPr>
          <p:cNvPr id="84998" name="TextBox 38"/>
          <p:cNvSpPr txBox="1">
            <a:spLocks noChangeArrowheads="1"/>
          </p:cNvSpPr>
          <p:nvPr/>
        </p:nvSpPr>
        <p:spPr bwMode="auto">
          <a:xfrm>
            <a:off x="660400" y="2155825"/>
            <a:ext cx="2557463"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KRAS (22%)</a:t>
            </a:r>
          </a:p>
        </p:txBody>
      </p:sp>
      <p:sp>
        <p:nvSpPr>
          <p:cNvPr id="84999" name="TextBox 39"/>
          <p:cNvSpPr txBox="1">
            <a:spLocks noChangeArrowheads="1"/>
          </p:cNvSpPr>
          <p:nvPr/>
        </p:nvSpPr>
        <p:spPr bwMode="auto">
          <a:xfrm>
            <a:off x="660400" y="2439988"/>
            <a:ext cx="2557463"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EGFR (18%)</a:t>
            </a:r>
          </a:p>
        </p:txBody>
      </p:sp>
      <p:sp>
        <p:nvSpPr>
          <p:cNvPr id="85000" name="TextBox 40"/>
          <p:cNvSpPr txBox="1">
            <a:spLocks noChangeArrowheads="1"/>
          </p:cNvSpPr>
          <p:nvPr/>
        </p:nvSpPr>
        <p:spPr bwMode="auto">
          <a:xfrm>
            <a:off x="660400" y="2724150"/>
            <a:ext cx="3182938"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EML4-ALK (7%)</a:t>
            </a:r>
          </a:p>
        </p:txBody>
      </p:sp>
      <p:sp>
        <p:nvSpPr>
          <p:cNvPr id="85001" name="TextBox 41"/>
          <p:cNvSpPr txBox="1">
            <a:spLocks noChangeArrowheads="1"/>
          </p:cNvSpPr>
          <p:nvPr/>
        </p:nvSpPr>
        <p:spPr bwMode="auto">
          <a:xfrm>
            <a:off x="660400" y="3008313"/>
            <a:ext cx="2557463"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Double mutants (2%)</a:t>
            </a:r>
          </a:p>
        </p:txBody>
      </p:sp>
      <p:sp>
        <p:nvSpPr>
          <p:cNvPr id="85002" name="TextBox 42"/>
          <p:cNvSpPr txBox="1">
            <a:spLocks noChangeArrowheads="1"/>
          </p:cNvSpPr>
          <p:nvPr/>
        </p:nvSpPr>
        <p:spPr bwMode="auto">
          <a:xfrm>
            <a:off x="660400" y="3292475"/>
            <a:ext cx="1870075" cy="307975"/>
          </a:xfrm>
          <a:prstGeom prst="rect">
            <a:avLst/>
          </a:prstGeom>
          <a:noFill/>
          <a:ln w="9525" algn="ctr">
            <a:noFill/>
            <a:miter lim="800000"/>
            <a:headEnd/>
            <a:tailEnd/>
          </a:ln>
        </p:spPr>
        <p:txBody>
          <a:bodyPr anchor="b">
            <a:spAutoFit/>
          </a:bodyPr>
          <a:lstStyle/>
          <a:p>
            <a:pPr fontAlgn="base">
              <a:spcBef>
                <a:spcPct val="0"/>
              </a:spcBef>
              <a:spcAft>
                <a:spcPct val="0"/>
              </a:spcAft>
              <a:buFont typeface="Arial" pitchFamily="34" charset="0"/>
              <a:buNone/>
            </a:pPr>
            <a:r>
              <a:rPr lang="en-US" sz="1400" smtClean="0">
                <a:solidFill>
                  <a:srgbClr val="000000"/>
                </a:solidFill>
                <a:latin typeface="Arial" pitchFamily="34" charset="0"/>
                <a:cs typeface="Arial" pitchFamily="34" charset="0"/>
              </a:rPr>
              <a:t>BRAF (2%)</a:t>
            </a:r>
          </a:p>
        </p:txBody>
      </p:sp>
      <p:sp>
        <p:nvSpPr>
          <p:cNvPr id="85003" name="TextBox 43"/>
          <p:cNvSpPr txBox="1">
            <a:spLocks noChangeArrowheads="1"/>
          </p:cNvSpPr>
          <p:nvPr/>
        </p:nvSpPr>
        <p:spPr bwMode="auto">
          <a:xfrm>
            <a:off x="660400" y="3578225"/>
            <a:ext cx="777875"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AKT1</a:t>
            </a:r>
          </a:p>
        </p:txBody>
      </p:sp>
      <p:sp>
        <p:nvSpPr>
          <p:cNvPr id="85004" name="TextBox 44"/>
          <p:cNvSpPr txBox="1">
            <a:spLocks noChangeArrowheads="1"/>
          </p:cNvSpPr>
          <p:nvPr/>
        </p:nvSpPr>
        <p:spPr bwMode="auto">
          <a:xfrm>
            <a:off x="3149600" y="1906588"/>
            <a:ext cx="1296988" cy="307975"/>
          </a:xfrm>
          <a:prstGeom prst="rect">
            <a:avLst/>
          </a:prstGeom>
          <a:noFill/>
          <a:ln w="9525" algn="ctr">
            <a:noFill/>
            <a:miter lim="800000"/>
            <a:headEnd/>
            <a:tailEnd/>
          </a:ln>
        </p:spPr>
        <p:txBody>
          <a:bodyPr anchor="b">
            <a:spAutoFit/>
          </a:bodyPr>
          <a:lstStyle/>
          <a:p>
            <a:pPr fontAlgn="base">
              <a:spcBef>
                <a:spcPct val="0"/>
              </a:spcBef>
              <a:spcAft>
                <a:spcPct val="0"/>
              </a:spcAft>
              <a:buFont typeface="Arial" pitchFamily="34" charset="0"/>
              <a:buNone/>
            </a:pPr>
            <a:r>
              <a:rPr lang="en-US" sz="1400" smtClean="0">
                <a:solidFill>
                  <a:srgbClr val="000000"/>
                </a:solidFill>
                <a:latin typeface="Arial" pitchFamily="34" charset="0"/>
                <a:cs typeface="Arial" pitchFamily="34" charset="0"/>
              </a:rPr>
              <a:t>NRAS&lt;1%</a:t>
            </a:r>
          </a:p>
        </p:txBody>
      </p:sp>
      <p:sp>
        <p:nvSpPr>
          <p:cNvPr id="85005" name="TextBox 45"/>
          <p:cNvSpPr txBox="1">
            <a:spLocks noChangeArrowheads="1"/>
          </p:cNvSpPr>
          <p:nvPr/>
        </p:nvSpPr>
        <p:spPr bwMode="auto">
          <a:xfrm>
            <a:off x="3149600" y="2155825"/>
            <a:ext cx="1228725" cy="307975"/>
          </a:xfrm>
          <a:prstGeom prst="rect">
            <a:avLst/>
          </a:prstGeom>
          <a:noFill/>
          <a:ln w="9525" algn="ctr">
            <a:noFill/>
            <a:miter lim="800000"/>
            <a:headEnd/>
            <a:tailEnd/>
          </a:ln>
        </p:spPr>
        <p:txBody>
          <a:bodyPr anchor="b">
            <a:spAutoFit/>
          </a:bodyPr>
          <a:lstStyle/>
          <a:p>
            <a:pPr fontAlgn="base">
              <a:spcBef>
                <a:spcPct val="0"/>
              </a:spcBef>
              <a:spcAft>
                <a:spcPct val="0"/>
              </a:spcAft>
              <a:buFont typeface="Arial" pitchFamily="34" charset="0"/>
              <a:buNone/>
            </a:pPr>
            <a:r>
              <a:rPr lang="en-US" sz="1400" smtClean="0">
                <a:solidFill>
                  <a:srgbClr val="000000"/>
                </a:solidFill>
                <a:latin typeface="Arial" pitchFamily="34" charset="0"/>
                <a:cs typeface="Arial" pitchFamily="34" charset="0"/>
              </a:rPr>
              <a:t>MEK1&lt;1%</a:t>
            </a:r>
          </a:p>
        </p:txBody>
      </p:sp>
      <p:sp>
        <p:nvSpPr>
          <p:cNvPr id="85006" name="TextBox 46"/>
          <p:cNvSpPr txBox="1">
            <a:spLocks noChangeArrowheads="1"/>
          </p:cNvSpPr>
          <p:nvPr/>
        </p:nvSpPr>
        <p:spPr bwMode="auto">
          <a:xfrm>
            <a:off x="3149600" y="2439988"/>
            <a:ext cx="1377950" cy="307975"/>
          </a:xfrm>
          <a:prstGeom prst="rect">
            <a:avLst/>
          </a:prstGeom>
          <a:noFill/>
          <a:ln w="9525" algn="ctr">
            <a:noFill/>
            <a:miter lim="800000"/>
            <a:headEnd/>
            <a:tailEnd/>
          </a:ln>
        </p:spPr>
        <p:txBody>
          <a:bodyPr anchor="b">
            <a:spAutoFit/>
          </a:bodyPr>
          <a:lstStyle/>
          <a:p>
            <a:pPr fontAlgn="base">
              <a:spcBef>
                <a:spcPct val="0"/>
              </a:spcBef>
              <a:spcAft>
                <a:spcPct val="0"/>
              </a:spcAft>
              <a:buFont typeface="Arial" pitchFamily="34" charset="0"/>
              <a:buNone/>
            </a:pPr>
            <a:r>
              <a:rPr lang="en-US" sz="1400" smtClean="0">
                <a:solidFill>
                  <a:srgbClr val="000000"/>
                </a:solidFill>
                <a:latin typeface="Arial" pitchFamily="34" charset="0"/>
                <a:cs typeface="Arial" pitchFamily="34" charset="0"/>
              </a:rPr>
              <a:t>MET AMP&lt;1%</a:t>
            </a:r>
          </a:p>
        </p:txBody>
      </p:sp>
      <p:sp>
        <p:nvSpPr>
          <p:cNvPr id="85007" name="TextBox 47"/>
          <p:cNvSpPr txBox="1">
            <a:spLocks noChangeArrowheads="1"/>
          </p:cNvSpPr>
          <p:nvPr/>
        </p:nvSpPr>
        <p:spPr bwMode="auto">
          <a:xfrm>
            <a:off x="3149600" y="2724150"/>
            <a:ext cx="1030288" cy="307975"/>
          </a:xfrm>
          <a:prstGeom prst="rect">
            <a:avLst/>
          </a:prstGeom>
          <a:noFill/>
          <a:ln w="9525" algn="ctr">
            <a:noFill/>
            <a:miter lim="800000"/>
            <a:headEnd/>
            <a:tailEnd/>
          </a:ln>
        </p:spPr>
        <p:txBody>
          <a:bodyPr anchor="b">
            <a:spAutoFit/>
          </a:bodyPr>
          <a:lstStyle/>
          <a:p>
            <a:pPr fontAlgn="base">
              <a:spcBef>
                <a:spcPct val="0"/>
              </a:spcBef>
              <a:spcAft>
                <a:spcPct val="0"/>
              </a:spcAft>
              <a:buFont typeface="Arial" pitchFamily="34" charset="0"/>
              <a:buNone/>
            </a:pPr>
            <a:r>
              <a:rPr lang="en-US" sz="1400" smtClean="0">
                <a:solidFill>
                  <a:srgbClr val="000000"/>
                </a:solidFill>
                <a:latin typeface="Arial" pitchFamily="34" charset="0"/>
                <a:cs typeface="Arial" pitchFamily="34" charset="0"/>
              </a:rPr>
              <a:t>HER2 1%</a:t>
            </a:r>
          </a:p>
        </p:txBody>
      </p:sp>
      <p:sp>
        <p:nvSpPr>
          <p:cNvPr id="85008" name="TextBox 48"/>
          <p:cNvSpPr txBox="1">
            <a:spLocks noChangeArrowheads="1"/>
          </p:cNvSpPr>
          <p:nvPr/>
        </p:nvSpPr>
        <p:spPr bwMode="auto">
          <a:xfrm>
            <a:off x="3149600" y="3008313"/>
            <a:ext cx="1168400" cy="307975"/>
          </a:xfrm>
          <a:prstGeom prst="rect">
            <a:avLst/>
          </a:prstGeom>
          <a:noFill/>
          <a:ln w="9525" algn="ctr">
            <a:noFill/>
            <a:miter lim="800000"/>
            <a:headEnd/>
            <a:tailEnd/>
          </a:ln>
        </p:spPr>
        <p:txBody>
          <a:bodyPr anchor="b">
            <a:spAutoFit/>
          </a:bodyPr>
          <a:lstStyle/>
          <a:p>
            <a:pPr fontAlgn="base">
              <a:spcBef>
                <a:spcPct val="0"/>
              </a:spcBef>
              <a:spcAft>
                <a:spcPct val="0"/>
              </a:spcAft>
            </a:pPr>
            <a:r>
              <a:rPr lang="en-US" sz="1400" smtClean="0">
                <a:solidFill>
                  <a:srgbClr val="000000"/>
                </a:solidFill>
                <a:latin typeface="Arial" pitchFamily="34" charset="0"/>
                <a:cs typeface="Arial" pitchFamily="34" charset="0"/>
              </a:rPr>
              <a:t>PIK3CA 1%</a:t>
            </a:r>
          </a:p>
        </p:txBody>
      </p:sp>
      <p:sp>
        <p:nvSpPr>
          <p:cNvPr id="82" name="Rectangle 81"/>
          <p:cNvSpPr/>
          <p:nvPr/>
        </p:nvSpPr>
        <p:spPr bwMode="auto">
          <a:xfrm>
            <a:off x="522288" y="1957388"/>
            <a:ext cx="146050" cy="146050"/>
          </a:xfrm>
          <a:prstGeom prst="rect">
            <a:avLst/>
          </a:prstGeom>
          <a:solidFill>
            <a:schemeClr val="bg2"/>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3" name="Rectangle 82"/>
          <p:cNvSpPr/>
          <p:nvPr/>
        </p:nvSpPr>
        <p:spPr bwMode="auto">
          <a:xfrm>
            <a:off x="522288" y="2239963"/>
            <a:ext cx="146050" cy="14605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4" name="Rectangle 83"/>
          <p:cNvSpPr/>
          <p:nvPr/>
        </p:nvSpPr>
        <p:spPr bwMode="auto">
          <a:xfrm>
            <a:off x="522288" y="2520950"/>
            <a:ext cx="146050" cy="1460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5" name="Rectangle 84"/>
          <p:cNvSpPr/>
          <p:nvPr/>
        </p:nvSpPr>
        <p:spPr bwMode="auto">
          <a:xfrm>
            <a:off x="522288" y="2803525"/>
            <a:ext cx="146050" cy="1460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6" name="Rectangle 85"/>
          <p:cNvSpPr/>
          <p:nvPr/>
        </p:nvSpPr>
        <p:spPr bwMode="auto">
          <a:xfrm>
            <a:off x="522288" y="3084513"/>
            <a:ext cx="146050" cy="146050"/>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7" name="Rectangle 86"/>
          <p:cNvSpPr/>
          <p:nvPr/>
        </p:nvSpPr>
        <p:spPr bwMode="auto">
          <a:xfrm>
            <a:off x="522288" y="3367088"/>
            <a:ext cx="146050" cy="146050"/>
          </a:xfrm>
          <a:prstGeom prst="rect">
            <a:avLst/>
          </a:prstGeom>
          <a:solidFill>
            <a:schemeClr val="accent6"/>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8" name="Rectangle 87"/>
          <p:cNvSpPr/>
          <p:nvPr/>
        </p:nvSpPr>
        <p:spPr bwMode="auto">
          <a:xfrm>
            <a:off x="522288" y="3648075"/>
            <a:ext cx="146050" cy="146050"/>
          </a:xfrm>
          <a:prstGeom prst="rect">
            <a:avLst/>
          </a:prstGeom>
          <a:solidFill>
            <a:schemeClr val="bg2">
              <a:lumMod val="50000"/>
            </a:schemeClr>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89" name="Rectangle 88"/>
          <p:cNvSpPr/>
          <p:nvPr/>
        </p:nvSpPr>
        <p:spPr bwMode="auto">
          <a:xfrm>
            <a:off x="3040063" y="1957388"/>
            <a:ext cx="146050" cy="146050"/>
          </a:xfrm>
          <a:prstGeom prst="rect">
            <a:avLst/>
          </a:prstGeom>
          <a:solidFill>
            <a:schemeClr val="accent6">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90" name="Rectangle 89"/>
          <p:cNvSpPr/>
          <p:nvPr/>
        </p:nvSpPr>
        <p:spPr bwMode="auto">
          <a:xfrm>
            <a:off x="3040063" y="2241550"/>
            <a:ext cx="146050" cy="146050"/>
          </a:xfrm>
          <a:prstGeom prst="rect">
            <a:avLst/>
          </a:prstGeom>
          <a:solidFill>
            <a:schemeClr val="accent2">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91" name="Rectangle 90"/>
          <p:cNvSpPr/>
          <p:nvPr/>
        </p:nvSpPr>
        <p:spPr bwMode="auto">
          <a:xfrm>
            <a:off x="3040063" y="2524125"/>
            <a:ext cx="146050" cy="146050"/>
          </a:xfrm>
          <a:prstGeom prst="rect">
            <a:avLst/>
          </a:prstGeom>
          <a:solidFill>
            <a:schemeClr val="accent3">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92" name="Rectangle 91"/>
          <p:cNvSpPr/>
          <p:nvPr/>
        </p:nvSpPr>
        <p:spPr bwMode="auto">
          <a:xfrm>
            <a:off x="3040063" y="2806700"/>
            <a:ext cx="146050" cy="147638"/>
          </a:xfrm>
          <a:prstGeom prst="rect">
            <a:avLst/>
          </a:prstGeom>
          <a:solidFill>
            <a:schemeClr val="accent1">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sp>
        <p:nvSpPr>
          <p:cNvPr id="93" name="Rectangle 92"/>
          <p:cNvSpPr/>
          <p:nvPr/>
        </p:nvSpPr>
        <p:spPr bwMode="auto">
          <a:xfrm>
            <a:off x="3040063" y="3090863"/>
            <a:ext cx="146050" cy="146050"/>
          </a:xfrm>
          <a:prstGeom prst="rect">
            <a:avLst/>
          </a:prstGeom>
          <a:solidFill>
            <a:schemeClr val="tx2">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a:lstStyle/>
          <a:p>
            <a:pPr fontAlgn="base">
              <a:spcBef>
                <a:spcPct val="0"/>
              </a:spcBef>
              <a:spcAft>
                <a:spcPct val="0"/>
              </a:spcAft>
              <a:buFont typeface="Arial" charset="0"/>
              <a:buChar char="•"/>
              <a:defRPr/>
            </a:pPr>
            <a:endParaRPr lang="en-US" dirty="0">
              <a:solidFill>
                <a:prstClr val="black"/>
              </a:solidFill>
              <a:latin typeface="Arial" charset="0"/>
              <a:cs typeface="Arial" pitchFamily="34" charset="0"/>
            </a:endParaRPr>
          </a:p>
        </p:txBody>
      </p:sp>
      <p:cxnSp>
        <p:nvCxnSpPr>
          <p:cNvPr id="43" name="Connettore 1 42"/>
          <p:cNvCxnSpPr/>
          <p:nvPr/>
        </p:nvCxnSpPr>
        <p:spPr>
          <a:xfrm>
            <a:off x="539750" y="1484313"/>
            <a:ext cx="8353425" cy="0"/>
          </a:xfrm>
          <a:prstGeom prst="line">
            <a:avLst/>
          </a:prstGeom>
        </p:spPr>
        <p:style>
          <a:lnRef idx="3">
            <a:schemeClr val="accent1"/>
          </a:lnRef>
          <a:fillRef idx="0">
            <a:schemeClr val="accent1"/>
          </a:fillRef>
          <a:effectRef idx="2">
            <a:schemeClr val="accent1"/>
          </a:effectRef>
          <a:fontRef idx="minor">
            <a:schemeClr val="tx1"/>
          </a:fontRef>
        </p:style>
      </p:cxnSp>
      <p:sp>
        <p:nvSpPr>
          <p:cNvPr id="44" name="Rettangolo arrotondato 43"/>
          <p:cNvSpPr/>
          <p:nvPr/>
        </p:nvSpPr>
        <p:spPr>
          <a:xfrm>
            <a:off x="393700" y="2728913"/>
            <a:ext cx="1787525" cy="2809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Freccia a destra 44"/>
          <p:cNvSpPr/>
          <p:nvPr/>
        </p:nvSpPr>
        <p:spPr>
          <a:xfrm rot="8022792">
            <a:off x="2110582" y="2420144"/>
            <a:ext cx="590550" cy="4651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graphicFrame>
        <p:nvGraphicFramePr>
          <p:cNvPr id="46" name="Table 25"/>
          <p:cNvGraphicFramePr>
            <a:graphicFrameLocks noGrp="1"/>
          </p:cNvGraphicFramePr>
          <p:nvPr/>
        </p:nvGraphicFramePr>
        <p:xfrm>
          <a:off x="4267200" y="3908425"/>
          <a:ext cx="4876800" cy="1706880"/>
        </p:xfrm>
        <a:graphic>
          <a:graphicData uri="http://schemas.openxmlformats.org/drawingml/2006/table">
            <a:tbl>
              <a:tblPr firstRow="1" bandRow="1"/>
              <a:tblGrid>
                <a:gridCol w="1447800"/>
                <a:gridCol w="1143000"/>
                <a:gridCol w="1143000"/>
                <a:gridCol w="1143000"/>
              </a:tblGrid>
              <a:tr h="37084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smtClean="0"/>
                        <a:t>RT-PCR</a:t>
                      </a:r>
                      <a:endParaRPr lang="en-US" sz="12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smtClean="0"/>
                        <a:t>FISH</a:t>
                      </a:r>
                      <a:endParaRPr lang="en-US" sz="12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smtClean="0"/>
                        <a:t>IHC</a:t>
                      </a:r>
                      <a:endParaRPr lang="en-US" sz="12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tr>
              <a:tr h="69596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50000"/>
                        </a:lnSpc>
                      </a:pPr>
                      <a:r>
                        <a:rPr lang="en-US" sz="1200" dirty="0" smtClean="0"/>
                        <a:t>% </a:t>
                      </a:r>
                      <a:r>
                        <a:rPr lang="en-US" sz="1200" i="1" dirty="0" smtClean="0"/>
                        <a:t>ALK</a:t>
                      </a:r>
                      <a:r>
                        <a:rPr lang="en-US" sz="1200" dirty="0" smtClean="0"/>
                        <a:t>+ patients</a:t>
                      </a:r>
                    </a:p>
                    <a:p>
                      <a:pPr>
                        <a:lnSpc>
                          <a:spcPct val="150000"/>
                        </a:lnSpc>
                      </a:pPr>
                      <a:r>
                        <a:rPr lang="en-US" sz="1200" dirty="0" smtClean="0"/>
                        <a:t>Unselected </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1.6%</a:t>
                      </a:r>
                      <a:r>
                        <a:rPr lang="en-US" sz="1200" baseline="30000" dirty="0" smtClean="0"/>
                        <a:t>1</a:t>
                      </a:r>
                      <a:r>
                        <a:rPr lang="en-US" sz="1200" dirty="0" smtClean="0"/>
                        <a:t> - 4.9%</a:t>
                      </a:r>
                      <a:r>
                        <a:rPr lang="en-US" sz="1200" baseline="30000" dirty="0" smtClean="0"/>
                        <a:t>2</a:t>
                      </a:r>
                      <a:endParaRPr lang="en-US" sz="12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2.7%</a:t>
                      </a:r>
                      <a:r>
                        <a:rPr lang="en-US" sz="1200" baseline="30000" dirty="0" smtClean="0"/>
                        <a:t>3</a:t>
                      </a:r>
                      <a:r>
                        <a:rPr lang="en-US" sz="1200" dirty="0" smtClean="0"/>
                        <a:t> - 4.2%</a:t>
                      </a:r>
                      <a:r>
                        <a:rPr lang="en-US" sz="1200" baseline="30000" dirty="0" smtClean="0"/>
                        <a:t>4</a:t>
                      </a:r>
                      <a:endParaRPr lang="en-US" sz="12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1.7%</a:t>
                      </a:r>
                      <a:r>
                        <a:rPr lang="en-US" sz="1200" baseline="30000" dirty="0" smtClean="0"/>
                        <a:t>5</a:t>
                      </a:r>
                      <a:r>
                        <a:rPr lang="en-US" sz="1200" dirty="0" smtClean="0"/>
                        <a:t> - 8.6%</a:t>
                      </a:r>
                      <a:r>
                        <a:rPr lang="en-US" sz="1200" baseline="30000" dirty="0" smtClean="0"/>
                        <a:t>6</a:t>
                      </a:r>
                      <a:endParaRPr lang="en-US" sz="12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r>
              <a:tr h="37084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smtClean="0"/>
                        <a:t>% </a:t>
                      </a:r>
                      <a:r>
                        <a:rPr lang="en-US" sz="1200" i="1" dirty="0" smtClean="0"/>
                        <a:t>ALK</a:t>
                      </a:r>
                      <a:r>
                        <a:rPr lang="en-US" sz="1200" dirty="0" smtClean="0"/>
                        <a:t>+ patients</a:t>
                      </a:r>
                    </a:p>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err="1" smtClean="0"/>
                        <a:t>Adenocarcinoma</a:t>
                      </a:r>
                      <a:endParaRPr lang="en-US" sz="12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2.4%</a:t>
                      </a:r>
                      <a:r>
                        <a:rPr lang="en-US" sz="1200" baseline="30000" dirty="0" smtClean="0"/>
                        <a:t>7</a:t>
                      </a:r>
                      <a:r>
                        <a:rPr lang="en-US" sz="1200" dirty="0" smtClean="0"/>
                        <a:t> - 4.9%</a:t>
                      </a:r>
                      <a:r>
                        <a:rPr lang="en-US" sz="1200" baseline="30000" dirty="0" smtClean="0"/>
                        <a:t>2</a:t>
                      </a:r>
                      <a:endParaRPr lang="en-US" sz="12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5.6%</a:t>
                      </a:r>
                      <a:r>
                        <a:rPr lang="en-US" sz="1200" baseline="30000" dirty="0" smtClean="0"/>
                        <a:t>8</a:t>
                      </a:r>
                      <a:endParaRPr lang="en-US" sz="12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smtClean="0"/>
                        <a:t>2.7%</a:t>
                      </a:r>
                      <a:r>
                        <a:rPr lang="en-US" sz="1200" baseline="30000" dirty="0" smtClean="0"/>
                        <a:t>5</a:t>
                      </a:r>
                      <a:endParaRPr lang="en-US" sz="12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r>
            </a:tbl>
          </a:graphicData>
        </a:graphic>
      </p:graphicFrame>
      <p:sp>
        <p:nvSpPr>
          <p:cNvPr id="47" name="Text Box 9"/>
          <p:cNvSpPr txBox="1">
            <a:spLocks noChangeArrowheads="1"/>
          </p:cNvSpPr>
          <p:nvPr/>
        </p:nvSpPr>
        <p:spPr bwMode="blackWhite">
          <a:xfrm>
            <a:off x="3925888" y="5656263"/>
            <a:ext cx="5229225" cy="554037"/>
          </a:xfrm>
          <a:prstGeom prst="rect">
            <a:avLst/>
          </a:prstGeom>
          <a:noFill/>
          <a:ln w="9525" algn="ctr">
            <a:noFill/>
            <a:miter lim="800000"/>
            <a:headEnd/>
            <a:tailEnd/>
          </a:ln>
          <a:effectLst>
            <a:prstShdw prst="shdw17" dist="17961" dir="2700000">
              <a:srgbClr val="767676"/>
            </a:prstShdw>
          </a:effectLst>
        </p:spPr>
        <p:txBody>
          <a:bodyPr lIns="54000" tIns="0" rIns="54000" bIns="91440">
            <a:spAutoFit/>
          </a:bodyPr>
          <a:lstStyle/>
          <a:p>
            <a:pPr marL="228600" indent="-228600" algn="r" fontAlgn="base">
              <a:spcBef>
                <a:spcPct val="50000"/>
              </a:spcBef>
              <a:spcAft>
                <a:spcPct val="0"/>
              </a:spcAft>
            </a:pPr>
            <a:r>
              <a:rPr lang="en-GB" sz="1000" baseline="30000" smtClean="0">
                <a:solidFill>
                  <a:srgbClr val="000000"/>
                </a:solidFill>
                <a:latin typeface="Arial" pitchFamily="34" charset="0"/>
                <a:cs typeface="Arial" pitchFamily="34" charset="0"/>
              </a:rPr>
              <a:t>1</a:t>
            </a:r>
            <a:r>
              <a:rPr lang="en-GB" sz="1000" smtClean="0">
                <a:solidFill>
                  <a:srgbClr val="000000"/>
                </a:solidFill>
                <a:latin typeface="Arial" pitchFamily="34" charset="0"/>
                <a:cs typeface="Arial" pitchFamily="34" charset="0"/>
              </a:rPr>
              <a:t>Takahashi, et al. 2010. </a:t>
            </a:r>
            <a:r>
              <a:rPr lang="en-GB" sz="1000" baseline="30000" smtClean="0">
                <a:solidFill>
                  <a:srgbClr val="000000"/>
                </a:solidFill>
                <a:latin typeface="Arial" pitchFamily="34" charset="0"/>
                <a:cs typeface="Arial" pitchFamily="34" charset="0"/>
              </a:rPr>
              <a:t>2</a:t>
            </a:r>
            <a:r>
              <a:rPr lang="en-GB" sz="1000" smtClean="0">
                <a:solidFill>
                  <a:srgbClr val="000000"/>
                </a:solidFill>
                <a:latin typeface="Arial" pitchFamily="34" charset="0"/>
                <a:cs typeface="Arial" pitchFamily="34" charset="0"/>
              </a:rPr>
              <a:t>Wong, et al. 2009. </a:t>
            </a:r>
            <a:r>
              <a:rPr lang="en-GB" sz="1000" baseline="30000" smtClean="0">
                <a:solidFill>
                  <a:srgbClr val="000000"/>
                </a:solidFill>
                <a:latin typeface="Arial" pitchFamily="34" charset="0"/>
                <a:cs typeface="Arial" pitchFamily="34" charset="0"/>
              </a:rPr>
              <a:t>3</a:t>
            </a:r>
            <a:r>
              <a:rPr lang="en-GB" sz="1000" smtClean="0">
                <a:solidFill>
                  <a:srgbClr val="000000"/>
                </a:solidFill>
                <a:latin typeface="Arial" pitchFamily="34" charset="0"/>
                <a:cs typeface="Arial" pitchFamily="34" charset="0"/>
              </a:rPr>
              <a:t>Perner, et al. 2008. </a:t>
            </a:r>
            <a:br>
              <a:rPr lang="en-GB" sz="1000" smtClean="0">
                <a:solidFill>
                  <a:srgbClr val="000000"/>
                </a:solidFill>
                <a:latin typeface="Arial" pitchFamily="34" charset="0"/>
                <a:cs typeface="Arial" pitchFamily="34" charset="0"/>
              </a:rPr>
            </a:br>
            <a:r>
              <a:rPr lang="en-GB" sz="1000" baseline="30000" smtClean="0">
                <a:solidFill>
                  <a:srgbClr val="000000"/>
                </a:solidFill>
                <a:latin typeface="Arial" pitchFamily="34" charset="0"/>
                <a:cs typeface="Arial" pitchFamily="34" charset="0"/>
              </a:rPr>
              <a:t>4</a:t>
            </a:r>
            <a:r>
              <a:rPr lang="en-GB" sz="1000" smtClean="0">
                <a:solidFill>
                  <a:srgbClr val="000000"/>
                </a:solidFill>
                <a:latin typeface="Arial" pitchFamily="34" charset="0"/>
                <a:cs typeface="Arial" pitchFamily="34" charset="0"/>
              </a:rPr>
              <a:t>Paik, et al. 2011. </a:t>
            </a:r>
            <a:r>
              <a:rPr lang="en-GB" sz="1000" baseline="30000" smtClean="0">
                <a:solidFill>
                  <a:srgbClr val="000000"/>
                </a:solidFill>
                <a:latin typeface="Arial" pitchFamily="34" charset="0"/>
                <a:cs typeface="Arial" pitchFamily="34" charset="0"/>
              </a:rPr>
              <a:t>5</a:t>
            </a:r>
            <a:r>
              <a:rPr lang="en-GB" sz="1000" smtClean="0">
                <a:solidFill>
                  <a:srgbClr val="000000"/>
                </a:solidFill>
                <a:latin typeface="Arial" pitchFamily="34" charset="0"/>
                <a:cs typeface="Arial" pitchFamily="34" charset="0"/>
              </a:rPr>
              <a:t>Boland, et al. 2009. </a:t>
            </a:r>
            <a:r>
              <a:rPr lang="en-GB" sz="1000" baseline="30000" smtClean="0">
                <a:solidFill>
                  <a:srgbClr val="000000"/>
                </a:solidFill>
                <a:latin typeface="Arial" pitchFamily="34" charset="0"/>
                <a:cs typeface="Arial" pitchFamily="34" charset="0"/>
              </a:rPr>
              <a:t>6</a:t>
            </a:r>
            <a:r>
              <a:rPr lang="en-GB" sz="1000" smtClean="0">
                <a:solidFill>
                  <a:srgbClr val="000000"/>
                </a:solidFill>
                <a:latin typeface="Arial" pitchFamily="34" charset="0"/>
                <a:cs typeface="Arial" pitchFamily="34" charset="0"/>
              </a:rPr>
              <a:t>Paik, et al 2011. </a:t>
            </a:r>
            <a:r>
              <a:rPr lang="en-GB" sz="1000" baseline="30000" smtClean="0">
                <a:solidFill>
                  <a:srgbClr val="000000"/>
                </a:solidFill>
                <a:latin typeface="Arial" pitchFamily="34" charset="0"/>
                <a:cs typeface="Arial" pitchFamily="34" charset="0"/>
              </a:rPr>
              <a:t>7</a:t>
            </a:r>
            <a:r>
              <a:rPr lang="en-GB" sz="1000" smtClean="0">
                <a:solidFill>
                  <a:srgbClr val="000000"/>
                </a:solidFill>
                <a:latin typeface="Arial" pitchFamily="34" charset="0"/>
                <a:cs typeface="Arial" pitchFamily="34" charset="0"/>
              </a:rPr>
              <a:t>Takahashi, et al. 2010.</a:t>
            </a:r>
            <a:br>
              <a:rPr lang="en-GB" sz="1000" smtClean="0">
                <a:solidFill>
                  <a:srgbClr val="000000"/>
                </a:solidFill>
                <a:latin typeface="Arial" pitchFamily="34" charset="0"/>
                <a:cs typeface="Arial" pitchFamily="34" charset="0"/>
              </a:rPr>
            </a:br>
            <a:r>
              <a:rPr lang="en-GB" sz="1000" smtClean="0">
                <a:solidFill>
                  <a:srgbClr val="000000"/>
                </a:solidFill>
                <a:latin typeface="Arial" pitchFamily="34" charset="0"/>
                <a:cs typeface="Arial" pitchFamily="34" charset="0"/>
              </a:rPr>
              <a:t> </a:t>
            </a:r>
            <a:r>
              <a:rPr lang="en-GB" sz="1000" baseline="30000" smtClean="0">
                <a:solidFill>
                  <a:srgbClr val="000000"/>
                </a:solidFill>
                <a:latin typeface="Arial" pitchFamily="34" charset="0"/>
                <a:cs typeface="Arial" pitchFamily="34" charset="0"/>
              </a:rPr>
              <a:t>8</a:t>
            </a:r>
            <a:r>
              <a:rPr lang="en-GB" sz="1000" smtClean="0">
                <a:solidFill>
                  <a:srgbClr val="000000"/>
                </a:solidFill>
                <a:latin typeface="Arial" pitchFamily="34" charset="0"/>
                <a:cs typeface="Arial" pitchFamily="34" charset="0"/>
              </a:rPr>
              <a:t>Rodig, et al. 2009.</a:t>
            </a:r>
          </a:p>
        </p:txBody>
      </p:sp>
      <p:sp>
        <p:nvSpPr>
          <p:cNvPr id="48" name="CasellaDiTesto 47"/>
          <p:cNvSpPr txBox="1">
            <a:spLocks noChangeArrowheads="1"/>
          </p:cNvSpPr>
          <p:nvPr/>
        </p:nvSpPr>
        <p:spPr bwMode="auto">
          <a:xfrm>
            <a:off x="4557713" y="3067050"/>
            <a:ext cx="4305300" cy="892175"/>
          </a:xfrm>
          <a:prstGeom prst="rect">
            <a:avLst/>
          </a:prstGeom>
          <a:noFill/>
          <a:ln w="9525">
            <a:noFill/>
            <a:miter lim="800000"/>
            <a:headEnd/>
            <a:tailEnd/>
          </a:ln>
        </p:spPr>
        <p:txBody>
          <a:bodyPr>
            <a:spAutoFit/>
          </a:bodyPr>
          <a:lstStyle/>
          <a:p>
            <a:pPr algn="ctr" fontAlgn="base">
              <a:spcBef>
                <a:spcPct val="0"/>
              </a:spcBef>
              <a:spcAft>
                <a:spcPct val="0"/>
              </a:spcAft>
            </a:pPr>
            <a:r>
              <a:rPr lang="it-IT" sz="2600" b="1" smtClean="0">
                <a:solidFill>
                  <a:srgbClr val="000000"/>
                </a:solidFill>
                <a:cs typeface="Arial" pitchFamily="34" charset="0"/>
              </a:rPr>
              <a:t>Alk Fusion Prevalence in NSCLC: Retrospective Data</a:t>
            </a:r>
          </a:p>
        </p:txBody>
      </p:sp>
      <p:sp>
        <p:nvSpPr>
          <p:cNvPr id="49" name="Rettangolo 48"/>
          <p:cNvSpPr/>
          <p:nvPr/>
        </p:nvSpPr>
        <p:spPr>
          <a:xfrm>
            <a:off x="0" y="0"/>
            <a:ext cx="32352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linds(horizontal)">
                                      <p:cBhvr>
                                        <p:cTn id="18" dur="500"/>
                                        <p:tgtEl>
                                          <p:spTgt spid="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9"/>
          <p:cNvSpPr>
            <a:spLocks noGrp="1" noChangeArrowheads="1"/>
          </p:cNvSpPr>
          <p:nvPr>
            <p:ph type="title"/>
          </p:nvPr>
        </p:nvSpPr>
        <p:spPr/>
        <p:txBody>
          <a:bodyPr/>
          <a:lstStyle/>
          <a:p>
            <a:r>
              <a:rPr lang="en-US" i="1" smtClean="0"/>
              <a:t>ALK</a:t>
            </a:r>
            <a:r>
              <a:rPr lang="en-US" smtClean="0"/>
              <a:t> Pathway</a:t>
            </a:r>
            <a:br>
              <a:rPr lang="en-US" smtClean="0"/>
            </a:br>
            <a:endParaRPr lang="en-US" smtClean="0"/>
          </a:p>
        </p:txBody>
      </p:sp>
      <p:pic>
        <p:nvPicPr>
          <p:cNvPr id="86019" name="Picture 2" descr="CleanBackground Larger Water"/>
          <p:cNvPicPr>
            <a:picLocks noChangeAspect="1" noChangeArrowheads="1"/>
          </p:cNvPicPr>
          <p:nvPr/>
        </p:nvPicPr>
        <p:blipFill>
          <a:blip r:embed="rId3" cstate="print"/>
          <a:srcRect b="5824"/>
          <a:stretch>
            <a:fillRect/>
          </a:stretch>
        </p:blipFill>
        <p:spPr bwMode="auto">
          <a:xfrm>
            <a:off x="625475" y="893763"/>
            <a:ext cx="7864475" cy="4748212"/>
          </a:xfrm>
          <a:prstGeom prst="rect">
            <a:avLst/>
          </a:prstGeom>
          <a:noFill/>
          <a:ln w="9525">
            <a:noFill/>
            <a:miter lim="800000"/>
            <a:headEnd/>
            <a:tailEnd/>
          </a:ln>
        </p:spPr>
      </p:pic>
      <p:pic>
        <p:nvPicPr>
          <p:cNvPr id="86020" name="Picture 6" descr="Translocation_FIN"/>
          <p:cNvPicPr>
            <a:picLocks noChangeAspect="1" noChangeArrowheads="1"/>
          </p:cNvPicPr>
          <p:nvPr/>
        </p:nvPicPr>
        <p:blipFill>
          <a:blip r:embed="rId4" cstate="print"/>
          <a:srcRect l="24944" r="66637" b="17761"/>
          <a:stretch>
            <a:fillRect/>
          </a:stretch>
        </p:blipFill>
        <p:spPr bwMode="auto">
          <a:xfrm>
            <a:off x="3897313" y="1106488"/>
            <a:ext cx="415925" cy="1689100"/>
          </a:xfrm>
          <a:prstGeom prst="rect">
            <a:avLst/>
          </a:prstGeom>
          <a:noFill/>
          <a:ln w="9525">
            <a:noFill/>
            <a:miter lim="800000"/>
            <a:headEnd/>
            <a:tailEnd/>
          </a:ln>
        </p:spPr>
      </p:pic>
      <p:pic>
        <p:nvPicPr>
          <p:cNvPr id="62" name="Picture 12" descr="0014_Translocation_FIN2"/>
          <p:cNvPicPr>
            <a:picLocks noChangeAspect="1" noChangeArrowheads="1"/>
          </p:cNvPicPr>
          <p:nvPr/>
        </p:nvPicPr>
        <p:blipFill>
          <a:blip r:embed="rId5" cstate="print"/>
          <a:srcRect/>
          <a:stretch>
            <a:fillRect/>
          </a:stretch>
        </p:blipFill>
        <p:spPr bwMode="auto">
          <a:xfrm>
            <a:off x="3990975" y="1104900"/>
            <a:ext cx="317500" cy="1746250"/>
          </a:xfrm>
          <a:prstGeom prst="rect">
            <a:avLst/>
          </a:prstGeom>
          <a:noFill/>
          <a:ln w="9525">
            <a:noFill/>
            <a:miter lim="800000"/>
            <a:headEnd/>
            <a:tailEnd/>
          </a:ln>
        </p:spPr>
      </p:pic>
      <p:pic>
        <p:nvPicPr>
          <p:cNvPr id="63" name="Picture 31" descr="Flash"/>
          <p:cNvPicPr>
            <a:picLocks noChangeAspect="1" noChangeArrowheads="1"/>
          </p:cNvPicPr>
          <p:nvPr/>
        </p:nvPicPr>
        <p:blipFill>
          <a:blip r:embed="rId6" cstate="print"/>
          <a:srcRect l="19261" t="16566" r="55946" b="43527"/>
          <a:stretch>
            <a:fillRect/>
          </a:stretch>
        </p:blipFill>
        <p:spPr bwMode="auto">
          <a:xfrm>
            <a:off x="3746500" y="1219200"/>
            <a:ext cx="873125" cy="900113"/>
          </a:xfrm>
          <a:prstGeom prst="rect">
            <a:avLst/>
          </a:prstGeom>
          <a:noFill/>
          <a:ln w="9525">
            <a:noFill/>
            <a:miter lim="800000"/>
            <a:headEnd/>
            <a:tailEnd/>
          </a:ln>
        </p:spPr>
      </p:pic>
      <p:grpSp>
        <p:nvGrpSpPr>
          <p:cNvPr id="2" name="Group 13"/>
          <p:cNvGrpSpPr>
            <a:grpSpLocks/>
          </p:cNvGrpSpPr>
          <p:nvPr/>
        </p:nvGrpSpPr>
        <p:grpSpPr bwMode="auto">
          <a:xfrm>
            <a:off x="3287713" y="1689100"/>
            <a:ext cx="787400" cy="228600"/>
            <a:chOff x="2074" y="1115"/>
            <a:chExt cx="355" cy="104"/>
          </a:xfrm>
        </p:grpSpPr>
        <p:sp>
          <p:nvSpPr>
            <p:cNvPr id="86077" name="Line 14"/>
            <p:cNvSpPr>
              <a:spLocks noChangeShapeType="1"/>
            </p:cNvSpPr>
            <p:nvPr/>
          </p:nvSpPr>
          <p:spPr bwMode="auto">
            <a:xfrm>
              <a:off x="2109" y="1118"/>
              <a:ext cx="306" cy="0"/>
            </a:xfrm>
            <a:prstGeom prst="line">
              <a:avLst/>
            </a:prstGeom>
            <a:noFill/>
            <a:ln w="28575">
              <a:solidFill>
                <a:srgbClr val="FF0000"/>
              </a:solidFill>
              <a:round/>
              <a:headEnd type="triangle" w="med" len="me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86078" name="Rectangle 15"/>
            <p:cNvSpPr>
              <a:spLocks noChangeArrowheads="1"/>
            </p:cNvSpPr>
            <p:nvPr/>
          </p:nvSpPr>
          <p:spPr bwMode="auto">
            <a:xfrm>
              <a:off x="2074" y="1115"/>
              <a:ext cx="355" cy="104"/>
            </a:xfrm>
            <a:prstGeom prst="rect">
              <a:avLst/>
            </a:prstGeom>
            <a:noFill/>
            <a:ln w="9525">
              <a:noFill/>
              <a:miter lim="800000"/>
              <a:headEnd/>
              <a:tailEnd/>
            </a:ln>
          </p:spPr>
          <p:txBody>
            <a:bodyPr wrap="none">
              <a:spAutoFit/>
            </a:bodyPr>
            <a:lstStyle/>
            <a:p>
              <a:pPr algn="ctr" fontAlgn="base">
                <a:spcBef>
                  <a:spcPct val="0"/>
                </a:spcBef>
                <a:spcAft>
                  <a:spcPct val="0"/>
                </a:spcAft>
              </a:pPr>
              <a:r>
                <a:rPr lang="en-GB" sz="900" b="1" smtClean="0">
                  <a:solidFill>
                    <a:srgbClr val="FF0000"/>
                  </a:solidFill>
                  <a:cs typeface="Arial" pitchFamily="34" charset="0"/>
                </a:rPr>
                <a:t>   Inversion</a:t>
              </a:r>
            </a:p>
          </p:txBody>
        </p:sp>
      </p:grpSp>
      <p:grpSp>
        <p:nvGrpSpPr>
          <p:cNvPr id="3" name="Group 16"/>
          <p:cNvGrpSpPr>
            <a:grpSpLocks/>
          </p:cNvGrpSpPr>
          <p:nvPr/>
        </p:nvGrpSpPr>
        <p:grpSpPr bwMode="auto">
          <a:xfrm>
            <a:off x="5249863" y="1689100"/>
            <a:ext cx="979487" cy="228600"/>
            <a:chOff x="3299" y="1115"/>
            <a:chExt cx="443" cy="104"/>
          </a:xfrm>
        </p:grpSpPr>
        <p:sp>
          <p:nvSpPr>
            <p:cNvPr id="86075" name="Line 17"/>
            <p:cNvSpPr>
              <a:spLocks noChangeShapeType="1"/>
            </p:cNvSpPr>
            <p:nvPr/>
          </p:nvSpPr>
          <p:spPr bwMode="auto">
            <a:xfrm>
              <a:off x="3300" y="1118"/>
              <a:ext cx="442" cy="0"/>
            </a:xfrm>
            <a:prstGeom prst="line">
              <a:avLst/>
            </a:prstGeom>
            <a:noFill/>
            <a:ln w="28575">
              <a:solidFill>
                <a:srgbClr val="FF0000"/>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86076" name="Rectangle 18"/>
            <p:cNvSpPr>
              <a:spLocks noChangeArrowheads="1"/>
            </p:cNvSpPr>
            <p:nvPr/>
          </p:nvSpPr>
          <p:spPr bwMode="auto">
            <a:xfrm>
              <a:off x="3299" y="1115"/>
              <a:ext cx="422" cy="104"/>
            </a:xfrm>
            <a:prstGeom prst="rect">
              <a:avLst/>
            </a:prstGeom>
            <a:noFill/>
            <a:ln w="9525">
              <a:noFill/>
              <a:miter lim="800000"/>
              <a:headEnd/>
              <a:tailEnd/>
            </a:ln>
          </p:spPr>
          <p:txBody>
            <a:bodyPr wrap="none">
              <a:spAutoFit/>
            </a:bodyPr>
            <a:lstStyle/>
            <a:p>
              <a:pPr algn="ctr" fontAlgn="base">
                <a:spcBef>
                  <a:spcPct val="0"/>
                </a:spcBef>
                <a:spcAft>
                  <a:spcPct val="0"/>
                </a:spcAft>
              </a:pPr>
              <a:r>
                <a:rPr lang="en-GB" sz="900" b="1" smtClean="0">
                  <a:solidFill>
                    <a:srgbClr val="FF0000"/>
                  </a:solidFill>
                  <a:cs typeface="Arial" pitchFamily="34" charset="0"/>
                </a:rPr>
                <a:t>Translocation</a:t>
              </a:r>
            </a:p>
          </p:txBody>
        </p:sp>
      </p:grpSp>
      <p:sp>
        <p:nvSpPr>
          <p:cNvPr id="70" name="Freeform 19"/>
          <p:cNvSpPr>
            <a:spLocks/>
          </p:cNvSpPr>
          <p:nvPr/>
        </p:nvSpPr>
        <p:spPr bwMode="auto">
          <a:xfrm rot="5400000">
            <a:off x="4805363" y="768350"/>
            <a:ext cx="171450" cy="454025"/>
          </a:xfrm>
          <a:custGeom>
            <a:avLst/>
            <a:gdLst>
              <a:gd name="T0" fmla="*/ 2147483647 w 45"/>
              <a:gd name="T1" fmla="*/ 0 h 136"/>
              <a:gd name="T2" fmla="*/ 0 w 45"/>
              <a:gd name="T3" fmla="*/ 0 h 136"/>
              <a:gd name="T4" fmla="*/ 0 w 45"/>
              <a:gd name="T5" fmla="*/ 2147483647 h 136"/>
              <a:gd name="T6" fmla="*/ 2147483647 w 45"/>
              <a:gd name="T7" fmla="*/ 2147483647 h 136"/>
              <a:gd name="T8" fmla="*/ 0 60000 65536"/>
              <a:gd name="T9" fmla="*/ 0 60000 65536"/>
              <a:gd name="T10" fmla="*/ 0 60000 65536"/>
              <a:gd name="T11" fmla="*/ 0 60000 65536"/>
              <a:gd name="T12" fmla="*/ 0 w 45"/>
              <a:gd name="T13" fmla="*/ 0 h 136"/>
              <a:gd name="T14" fmla="*/ 45 w 45"/>
              <a:gd name="T15" fmla="*/ 136 h 136"/>
            </a:gdLst>
            <a:ahLst/>
            <a:cxnLst>
              <a:cxn ang="T8">
                <a:pos x="T0" y="T1"/>
              </a:cxn>
              <a:cxn ang="T9">
                <a:pos x="T2" y="T3"/>
              </a:cxn>
              <a:cxn ang="T10">
                <a:pos x="T4" y="T5"/>
              </a:cxn>
              <a:cxn ang="T11">
                <a:pos x="T6" y="T7"/>
              </a:cxn>
            </a:cxnLst>
            <a:rect l="T12" t="T13" r="T14" b="T15"/>
            <a:pathLst>
              <a:path w="45" h="136">
                <a:moveTo>
                  <a:pt x="45" y="0"/>
                </a:moveTo>
                <a:lnTo>
                  <a:pt x="0" y="0"/>
                </a:lnTo>
                <a:lnTo>
                  <a:pt x="0" y="136"/>
                </a:lnTo>
                <a:lnTo>
                  <a:pt x="45" y="136"/>
                </a:lnTo>
              </a:path>
            </a:pathLst>
          </a:custGeom>
          <a:noFill/>
          <a:ln w="19050" cmpd="sng">
            <a:solidFill>
              <a:srgbClr val="FF0000"/>
            </a:solidFill>
            <a:round/>
            <a:headEnd type="triangle" w="med" len="me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1" name="Freeform 20"/>
          <p:cNvSpPr>
            <a:spLocks/>
          </p:cNvSpPr>
          <p:nvPr/>
        </p:nvSpPr>
        <p:spPr bwMode="auto">
          <a:xfrm>
            <a:off x="3881438" y="1555750"/>
            <a:ext cx="193675" cy="146050"/>
          </a:xfrm>
          <a:custGeom>
            <a:avLst/>
            <a:gdLst>
              <a:gd name="T0" fmla="*/ 2147483647 w 45"/>
              <a:gd name="T1" fmla="*/ 0 h 136"/>
              <a:gd name="T2" fmla="*/ 0 w 45"/>
              <a:gd name="T3" fmla="*/ 0 h 136"/>
              <a:gd name="T4" fmla="*/ 0 w 45"/>
              <a:gd name="T5" fmla="*/ 2147483647 h 136"/>
              <a:gd name="T6" fmla="*/ 2147483647 w 45"/>
              <a:gd name="T7" fmla="*/ 2147483647 h 136"/>
              <a:gd name="T8" fmla="*/ 0 60000 65536"/>
              <a:gd name="T9" fmla="*/ 0 60000 65536"/>
              <a:gd name="T10" fmla="*/ 0 60000 65536"/>
              <a:gd name="T11" fmla="*/ 0 60000 65536"/>
              <a:gd name="T12" fmla="*/ 0 w 45"/>
              <a:gd name="T13" fmla="*/ 0 h 136"/>
              <a:gd name="T14" fmla="*/ 45 w 45"/>
              <a:gd name="T15" fmla="*/ 136 h 136"/>
            </a:gdLst>
            <a:ahLst/>
            <a:cxnLst>
              <a:cxn ang="T8">
                <a:pos x="T0" y="T1"/>
              </a:cxn>
              <a:cxn ang="T9">
                <a:pos x="T2" y="T3"/>
              </a:cxn>
              <a:cxn ang="T10">
                <a:pos x="T4" y="T5"/>
              </a:cxn>
              <a:cxn ang="T11">
                <a:pos x="T6" y="T7"/>
              </a:cxn>
            </a:cxnLst>
            <a:rect l="T12" t="T13" r="T14" b="T15"/>
            <a:pathLst>
              <a:path w="45" h="136">
                <a:moveTo>
                  <a:pt x="45" y="0"/>
                </a:moveTo>
                <a:lnTo>
                  <a:pt x="0" y="0"/>
                </a:lnTo>
                <a:lnTo>
                  <a:pt x="0" y="136"/>
                </a:lnTo>
                <a:lnTo>
                  <a:pt x="45" y="136"/>
                </a:lnTo>
              </a:path>
            </a:pathLst>
          </a:custGeom>
          <a:noFill/>
          <a:ln w="19050" cmpd="sng">
            <a:solidFill>
              <a:srgbClr val="FF0000"/>
            </a:solidFill>
            <a:round/>
            <a:headEnd type="none" w="med" len="me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2" name="Line 21"/>
          <p:cNvSpPr>
            <a:spLocks noChangeShapeType="1"/>
          </p:cNvSpPr>
          <p:nvPr/>
        </p:nvSpPr>
        <p:spPr bwMode="auto">
          <a:xfrm rot="5400000">
            <a:off x="4214813" y="3457575"/>
            <a:ext cx="412750" cy="0"/>
          </a:xfrm>
          <a:prstGeom prst="line">
            <a:avLst/>
          </a:prstGeom>
          <a:noFill/>
          <a:ln w="28575">
            <a:solidFill>
              <a:schemeClr val="bg1"/>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3" name="Line 22"/>
          <p:cNvSpPr>
            <a:spLocks noChangeShapeType="1"/>
          </p:cNvSpPr>
          <p:nvPr/>
        </p:nvSpPr>
        <p:spPr bwMode="auto">
          <a:xfrm>
            <a:off x="4419600" y="2205038"/>
            <a:ext cx="0" cy="620712"/>
          </a:xfrm>
          <a:prstGeom prst="line">
            <a:avLst/>
          </a:prstGeom>
          <a:noFill/>
          <a:ln w="28575">
            <a:solidFill>
              <a:srgbClr val="FF0000"/>
            </a:solidFill>
            <a:round/>
            <a:headEnd/>
            <a:tailEnd type="triangle" w="med" len="me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4" name="Rectangle 24"/>
          <p:cNvSpPr>
            <a:spLocks noChangeArrowheads="1"/>
          </p:cNvSpPr>
          <p:nvPr/>
        </p:nvSpPr>
        <p:spPr bwMode="auto">
          <a:xfrm>
            <a:off x="4251325" y="1536700"/>
            <a:ext cx="331788" cy="244475"/>
          </a:xfrm>
          <a:prstGeom prst="rect">
            <a:avLst/>
          </a:prstGeom>
          <a:noFill/>
          <a:ln w="9525">
            <a:noFill/>
            <a:miter lim="800000"/>
            <a:headEnd/>
            <a:tailEnd/>
          </a:ln>
        </p:spPr>
        <p:txBody>
          <a:bodyPr wrap="none">
            <a:spAutoFit/>
          </a:bodyPr>
          <a:lstStyle/>
          <a:p>
            <a:pPr algn="ctr" fontAlgn="base">
              <a:spcBef>
                <a:spcPct val="0"/>
              </a:spcBef>
              <a:spcAft>
                <a:spcPct val="0"/>
              </a:spcAft>
            </a:pPr>
            <a:r>
              <a:rPr lang="en-GB" sz="1000" b="1" smtClean="0">
                <a:solidFill>
                  <a:srgbClr val="FF0000"/>
                </a:solidFill>
                <a:cs typeface="Arial" pitchFamily="34" charset="0"/>
              </a:rPr>
              <a:t>Or</a:t>
            </a:r>
          </a:p>
        </p:txBody>
      </p:sp>
      <p:pic>
        <p:nvPicPr>
          <p:cNvPr id="75" name="Picture 25" descr="Crizotinib_ALK_Graph_FIN"/>
          <p:cNvPicPr>
            <a:picLocks noChangeAspect="1" noChangeArrowheads="1"/>
          </p:cNvPicPr>
          <p:nvPr/>
        </p:nvPicPr>
        <p:blipFill>
          <a:blip r:embed="rId7" cstate="print"/>
          <a:srcRect l="20816" t="35622" r="65576" b="46426"/>
          <a:stretch>
            <a:fillRect/>
          </a:stretch>
        </p:blipFill>
        <p:spPr bwMode="auto">
          <a:xfrm>
            <a:off x="4124325" y="2798763"/>
            <a:ext cx="576263" cy="814387"/>
          </a:xfrm>
          <a:prstGeom prst="rect">
            <a:avLst/>
          </a:prstGeom>
          <a:noFill/>
          <a:ln w="9525">
            <a:noFill/>
            <a:miter lim="800000"/>
            <a:headEnd/>
            <a:tailEnd/>
          </a:ln>
        </p:spPr>
      </p:pic>
      <p:sp>
        <p:nvSpPr>
          <p:cNvPr id="76" name="Line 26"/>
          <p:cNvSpPr>
            <a:spLocks noChangeShapeType="1"/>
          </p:cNvSpPr>
          <p:nvPr/>
        </p:nvSpPr>
        <p:spPr bwMode="auto">
          <a:xfrm>
            <a:off x="3732213" y="3128963"/>
            <a:ext cx="485775" cy="0"/>
          </a:xfrm>
          <a:prstGeom prst="line">
            <a:avLst/>
          </a:prstGeom>
          <a:noFill/>
          <a:ln w="2857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77" name="Rectangle 27"/>
          <p:cNvSpPr>
            <a:spLocks noChangeArrowheads="1"/>
          </p:cNvSpPr>
          <p:nvPr/>
        </p:nvSpPr>
        <p:spPr bwMode="auto">
          <a:xfrm>
            <a:off x="3246438" y="3000375"/>
            <a:ext cx="496887" cy="274638"/>
          </a:xfrm>
          <a:prstGeom prst="rect">
            <a:avLst/>
          </a:prstGeom>
          <a:noFill/>
          <a:ln w="9525">
            <a:noFill/>
            <a:miter lim="800000"/>
            <a:headEnd/>
            <a:tailEnd/>
          </a:ln>
        </p:spPr>
        <p:txBody>
          <a:bodyPr wrap="none">
            <a:spAutoFit/>
          </a:bodyPr>
          <a:lstStyle/>
          <a:p>
            <a:pPr algn="r" fontAlgn="base">
              <a:spcBef>
                <a:spcPct val="0"/>
              </a:spcBef>
              <a:spcAft>
                <a:spcPct val="0"/>
              </a:spcAft>
            </a:pPr>
            <a:r>
              <a:rPr lang="en-GB" sz="1200" b="1" i="1" smtClean="0">
                <a:solidFill>
                  <a:srgbClr val="FFFFFF"/>
                </a:solidFill>
                <a:cs typeface="Arial" pitchFamily="34" charset="0"/>
              </a:rPr>
              <a:t>ALK</a:t>
            </a:r>
          </a:p>
        </p:txBody>
      </p:sp>
      <p:sp>
        <p:nvSpPr>
          <p:cNvPr id="78" name="Rectangle 28"/>
          <p:cNvSpPr>
            <a:spLocks noChangeArrowheads="1"/>
          </p:cNvSpPr>
          <p:nvPr/>
        </p:nvSpPr>
        <p:spPr bwMode="auto">
          <a:xfrm>
            <a:off x="5127625" y="3233738"/>
            <a:ext cx="1741488" cy="276225"/>
          </a:xfrm>
          <a:prstGeom prst="rect">
            <a:avLst/>
          </a:prstGeom>
          <a:noFill/>
          <a:ln w="9525">
            <a:noFill/>
            <a:miter lim="800000"/>
            <a:headEnd/>
            <a:tailEnd/>
          </a:ln>
        </p:spPr>
        <p:txBody>
          <a:bodyPr wrap="none">
            <a:spAutoFit/>
          </a:bodyPr>
          <a:lstStyle/>
          <a:p>
            <a:pPr fontAlgn="base">
              <a:spcBef>
                <a:spcPct val="0"/>
              </a:spcBef>
              <a:spcAft>
                <a:spcPct val="0"/>
              </a:spcAft>
            </a:pPr>
            <a:r>
              <a:rPr lang="en-GB" sz="1200" b="1" smtClean="0">
                <a:solidFill>
                  <a:srgbClr val="FFFFFF"/>
                </a:solidFill>
                <a:cs typeface="Arial" pitchFamily="34" charset="0"/>
              </a:rPr>
              <a:t>Partner gene product</a:t>
            </a:r>
          </a:p>
        </p:txBody>
      </p:sp>
      <p:sp>
        <p:nvSpPr>
          <p:cNvPr id="79" name="Line 29"/>
          <p:cNvSpPr>
            <a:spLocks noChangeShapeType="1"/>
          </p:cNvSpPr>
          <p:nvPr/>
        </p:nvSpPr>
        <p:spPr bwMode="auto">
          <a:xfrm>
            <a:off x="4687888" y="3375025"/>
            <a:ext cx="485775" cy="0"/>
          </a:xfrm>
          <a:prstGeom prst="line">
            <a:avLst/>
          </a:prstGeom>
          <a:noFill/>
          <a:ln w="28575">
            <a:solidFill>
              <a:schemeClr val="tx1"/>
            </a:solidFill>
            <a:round/>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80" name="Rectangle 30"/>
          <p:cNvSpPr>
            <a:spLocks noChangeArrowheads="1"/>
          </p:cNvSpPr>
          <p:nvPr/>
        </p:nvSpPr>
        <p:spPr bwMode="auto">
          <a:xfrm>
            <a:off x="4564063" y="2925763"/>
            <a:ext cx="1617662" cy="274637"/>
          </a:xfrm>
          <a:prstGeom prst="rect">
            <a:avLst/>
          </a:prstGeom>
          <a:noFill/>
          <a:ln w="9525">
            <a:noFill/>
            <a:miter lim="800000"/>
            <a:headEnd/>
            <a:tailEnd/>
          </a:ln>
        </p:spPr>
        <p:txBody>
          <a:bodyPr wrap="none">
            <a:spAutoFit/>
          </a:bodyPr>
          <a:lstStyle/>
          <a:p>
            <a:pPr fontAlgn="base">
              <a:spcBef>
                <a:spcPct val="0"/>
              </a:spcBef>
              <a:spcAft>
                <a:spcPct val="0"/>
              </a:spcAft>
            </a:pPr>
            <a:r>
              <a:rPr lang="en-GB" sz="1200" b="1" i="1" smtClean="0">
                <a:solidFill>
                  <a:srgbClr val="FFFFFF"/>
                </a:solidFill>
                <a:cs typeface="Arial" pitchFamily="34" charset="0"/>
              </a:rPr>
              <a:t>ALK </a:t>
            </a:r>
            <a:r>
              <a:rPr lang="en-GB" sz="1200" b="1" smtClean="0">
                <a:solidFill>
                  <a:srgbClr val="FFFFFF"/>
                </a:solidFill>
                <a:cs typeface="Arial" pitchFamily="34" charset="0"/>
              </a:rPr>
              <a:t>fusion protein*</a:t>
            </a:r>
          </a:p>
        </p:txBody>
      </p:sp>
      <p:sp>
        <p:nvSpPr>
          <p:cNvPr id="82" name="Rectangle 33"/>
          <p:cNvSpPr>
            <a:spLocks noChangeArrowheads="1"/>
          </p:cNvSpPr>
          <p:nvPr/>
        </p:nvSpPr>
        <p:spPr bwMode="auto">
          <a:xfrm>
            <a:off x="5110163" y="5256213"/>
            <a:ext cx="1074737" cy="457200"/>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GB" sz="1150" b="1" dirty="0">
                <a:solidFill>
                  <a:srgbClr val="FFFFFF"/>
                </a:solidFill>
                <a:cs typeface="Arial" pitchFamily="34" charset="0"/>
              </a:rPr>
              <a:t>Tumour cell</a:t>
            </a:r>
            <a:br>
              <a:rPr lang="en-GB" sz="1150" b="1" dirty="0">
                <a:solidFill>
                  <a:srgbClr val="FFFFFF"/>
                </a:solidFill>
                <a:cs typeface="Arial" pitchFamily="34" charset="0"/>
              </a:rPr>
            </a:br>
            <a:r>
              <a:rPr lang="en-GB" sz="1150" b="1" dirty="0">
                <a:solidFill>
                  <a:srgbClr val="FFFFFF"/>
                </a:solidFill>
                <a:cs typeface="Arial" pitchFamily="34" charset="0"/>
              </a:rPr>
              <a:t>proliferation</a:t>
            </a:r>
          </a:p>
        </p:txBody>
      </p:sp>
      <p:pic>
        <p:nvPicPr>
          <p:cNvPr id="86037" name="Picture 6" descr="Translocation_FIN"/>
          <p:cNvPicPr>
            <a:picLocks noChangeAspect="1" noChangeArrowheads="1"/>
          </p:cNvPicPr>
          <p:nvPr/>
        </p:nvPicPr>
        <p:blipFill>
          <a:blip r:embed="rId4" cstate="print"/>
          <a:srcRect l="24944" r="66637" b="17761"/>
          <a:stretch>
            <a:fillRect/>
          </a:stretch>
        </p:blipFill>
        <p:spPr bwMode="auto">
          <a:xfrm>
            <a:off x="4387850" y="1095375"/>
            <a:ext cx="415925" cy="1689100"/>
          </a:xfrm>
          <a:prstGeom prst="rect">
            <a:avLst/>
          </a:prstGeom>
          <a:noFill/>
          <a:ln w="9525">
            <a:noFill/>
            <a:miter lim="800000"/>
            <a:headEnd/>
            <a:tailEnd/>
          </a:ln>
        </p:spPr>
      </p:pic>
      <p:pic>
        <p:nvPicPr>
          <p:cNvPr id="85" name="Picture 30" descr="Picture1b"/>
          <p:cNvPicPr>
            <a:picLocks noChangeAspect="1" noChangeArrowheads="1"/>
          </p:cNvPicPr>
          <p:nvPr/>
        </p:nvPicPr>
        <p:blipFill>
          <a:blip r:embed="rId8" cstate="print"/>
          <a:srcRect/>
          <a:stretch>
            <a:fillRect/>
          </a:stretch>
        </p:blipFill>
        <p:spPr bwMode="auto">
          <a:xfrm>
            <a:off x="4391025" y="1096963"/>
            <a:ext cx="414338" cy="1689100"/>
          </a:xfrm>
          <a:prstGeom prst="rect">
            <a:avLst/>
          </a:prstGeom>
          <a:noFill/>
          <a:ln w="9525">
            <a:noFill/>
            <a:miter lim="800000"/>
            <a:headEnd/>
            <a:tailEnd/>
          </a:ln>
        </p:spPr>
      </p:pic>
      <p:pic>
        <p:nvPicPr>
          <p:cNvPr id="86" name="Picture 31" descr="Flash"/>
          <p:cNvPicPr>
            <a:picLocks noChangeAspect="1" noChangeArrowheads="1"/>
          </p:cNvPicPr>
          <p:nvPr/>
        </p:nvPicPr>
        <p:blipFill>
          <a:blip r:embed="rId6" cstate="print"/>
          <a:srcRect l="19261" t="16566" r="55946" b="43527"/>
          <a:stretch>
            <a:fillRect/>
          </a:stretch>
        </p:blipFill>
        <p:spPr bwMode="auto">
          <a:xfrm>
            <a:off x="4229100" y="1047750"/>
            <a:ext cx="873125" cy="900113"/>
          </a:xfrm>
          <a:prstGeom prst="rect">
            <a:avLst/>
          </a:prstGeom>
          <a:noFill/>
          <a:ln w="9525">
            <a:noFill/>
            <a:miter lim="800000"/>
            <a:headEnd/>
            <a:tailEnd/>
          </a:ln>
        </p:spPr>
      </p:pic>
      <p:pic>
        <p:nvPicPr>
          <p:cNvPr id="86040" name="Picture 32" descr="Picture2"/>
          <p:cNvPicPr>
            <a:picLocks noChangeAspect="1" noChangeArrowheads="1"/>
          </p:cNvPicPr>
          <p:nvPr/>
        </p:nvPicPr>
        <p:blipFill>
          <a:blip r:embed="rId9" cstate="print"/>
          <a:srcRect/>
          <a:stretch>
            <a:fillRect/>
          </a:stretch>
        </p:blipFill>
        <p:spPr bwMode="auto">
          <a:xfrm>
            <a:off x="4911725" y="927100"/>
            <a:ext cx="463550" cy="2054225"/>
          </a:xfrm>
          <a:prstGeom prst="rect">
            <a:avLst/>
          </a:prstGeom>
          <a:noFill/>
          <a:ln w="9525">
            <a:noFill/>
            <a:miter lim="800000"/>
            <a:headEnd/>
            <a:tailEnd/>
          </a:ln>
        </p:spPr>
      </p:pic>
      <p:pic>
        <p:nvPicPr>
          <p:cNvPr id="88" name="Picture 33" descr="Picture3b"/>
          <p:cNvPicPr>
            <a:picLocks noChangeAspect="1" noChangeArrowheads="1"/>
          </p:cNvPicPr>
          <p:nvPr/>
        </p:nvPicPr>
        <p:blipFill>
          <a:blip r:embed="rId10" cstate="print"/>
          <a:srcRect/>
          <a:stretch>
            <a:fillRect/>
          </a:stretch>
        </p:blipFill>
        <p:spPr bwMode="auto">
          <a:xfrm>
            <a:off x="4913313" y="927100"/>
            <a:ext cx="463550" cy="2054225"/>
          </a:xfrm>
          <a:prstGeom prst="rect">
            <a:avLst/>
          </a:prstGeom>
          <a:noFill/>
          <a:ln w="9525">
            <a:noFill/>
            <a:miter lim="800000"/>
            <a:headEnd/>
            <a:tailEnd/>
          </a:ln>
        </p:spPr>
      </p:pic>
      <p:pic>
        <p:nvPicPr>
          <p:cNvPr id="89" name="Picture 31" descr="Flash"/>
          <p:cNvPicPr>
            <a:picLocks noChangeAspect="1" noChangeArrowheads="1"/>
          </p:cNvPicPr>
          <p:nvPr/>
        </p:nvPicPr>
        <p:blipFill>
          <a:blip r:embed="rId6" cstate="print"/>
          <a:srcRect l="19261" t="16566" r="55946" b="43527"/>
          <a:stretch>
            <a:fillRect/>
          </a:stretch>
        </p:blipFill>
        <p:spPr bwMode="auto">
          <a:xfrm>
            <a:off x="4654550" y="1047750"/>
            <a:ext cx="873125" cy="900113"/>
          </a:xfrm>
          <a:prstGeom prst="rect">
            <a:avLst/>
          </a:prstGeom>
          <a:noFill/>
          <a:ln w="9525">
            <a:noFill/>
            <a:miter lim="800000"/>
            <a:headEnd/>
            <a:tailEnd/>
          </a:ln>
        </p:spPr>
      </p:pic>
      <p:sp>
        <p:nvSpPr>
          <p:cNvPr id="143" name="Rectangle 32"/>
          <p:cNvSpPr>
            <a:spLocks noChangeArrowheads="1"/>
          </p:cNvSpPr>
          <p:nvPr/>
        </p:nvSpPr>
        <p:spPr bwMode="auto">
          <a:xfrm>
            <a:off x="3032125" y="5148263"/>
            <a:ext cx="1196975" cy="46196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GB" altLang="ko-KR" sz="1200" b="1" smtClean="0">
                <a:solidFill>
                  <a:srgbClr val="FFFFFF"/>
                </a:solidFill>
                <a:ea typeface="Gulim" pitchFamily="34" charset="-127"/>
                <a:cs typeface="Arial" pitchFamily="34" charset="0"/>
              </a:rPr>
              <a:t>Cell</a:t>
            </a:r>
            <a:br>
              <a:rPr lang="en-GB" altLang="ko-KR" sz="1200" b="1" smtClean="0">
                <a:solidFill>
                  <a:srgbClr val="FFFFFF"/>
                </a:solidFill>
                <a:ea typeface="Gulim" pitchFamily="34" charset="-127"/>
                <a:cs typeface="Arial" pitchFamily="34" charset="0"/>
              </a:rPr>
            </a:br>
            <a:r>
              <a:rPr lang="en-GB" altLang="ko-KR" sz="1200" b="1" smtClean="0">
                <a:solidFill>
                  <a:srgbClr val="FFFFFF"/>
                </a:solidFill>
                <a:ea typeface="Gulim" pitchFamily="34" charset="-127"/>
                <a:cs typeface="Arial" pitchFamily="34" charset="0"/>
              </a:rPr>
              <a:t>survival</a:t>
            </a:r>
          </a:p>
        </p:txBody>
      </p:sp>
      <p:grpSp>
        <p:nvGrpSpPr>
          <p:cNvPr id="4" name="Group 80"/>
          <p:cNvGrpSpPr>
            <a:grpSpLocks/>
          </p:cNvGrpSpPr>
          <p:nvPr/>
        </p:nvGrpSpPr>
        <p:grpSpPr bwMode="auto">
          <a:xfrm>
            <a:off x="2997200" y="3463925"/>
            <a:ext cx="3589338" cy="2065338"/>
            <a:chOff x="2997790" y="3752253"/>
            <a:chExt cx="3588748" cy="2064832"/>
          </a:xfrm>
        </p:grpSpPr>
        <p:pic>
          <p:nvPicPr>
            <p:cNvPr id="86049" name="Picture 34" descr="PPF00X0014_PathwayPanelArt"/>
            <p:cNvPicPr>
              <a:picLocks noChangeAspect="1" noChangeArrowheads="1"/>
            </p:cNvPicPr>
            <p:nvPr/>
          </p:nvPicPr>
          <p:blipFill>
            <a:blip r:embed="rId11" cstate="print"/>
            <a:srcRect l="21057" t="37300" r="20480" b="41910"/>
            <a:stretch>
              <a:fillRect/>
            </a:stretch>
          </p:blipFill>
          <p:spPr bwMode="auto">
            <a:xfrm>
              <a:off x="2997790" y="3752253"/>
              <a:ext cx="3588748" cy="2064832"/>
            </a:xfrm>
            <a:prstGeom prst="rect">
              <a:avLst/>
            </a:prstGeom>
            <a:noFill/>
            <a:ln w="9525">
              <a:noFill/>
              <a:miter lim="800000"/>
              <a:headEnd/>
              <a:tailEnd/>
            </a:ln>
          </p:spPr>
        </p:pic>
        <p:grpSp>
          <p:nvGrpSpPr>
            <p:cNvPr id="5" name="Group 59"/>
            <p:cNvGrpSpPr>
              <a:grpSpLocks/>
            </p:cNvGrpSpPr>
            <p:nvPr/>
          </p:nvGrpSpPr>
          <p:grpSpPr bwMode="auto">
            <a:xfrm>
              <a:off x="3055936" y="4114800"/>
              <a:ext cx="3420433" cy="1384295"/>
              <a:chOff x="3055936" y="4114800"/>
              <a:chExt cx="3420433" cy="1384295"/>
            </a:xfrm>
          </p:grpSpPr>
          <p:sp>
            <p:nvSpPr>
              <p:cNvPr id="86051" name="Oval 30"/>
              <p:cNvSpPr>
                <a:spLocks noChangeArrowheads="1"/>
              </p:cNvSpPr>
              <p:nvPr/>
            </p:nvSpPr>
            <p:spPr bwMode="auto">
              <a:xfrm>
                <a:off x="3214688" y="4129088"/>
                <a:ext cx="366713" cy="276225"/>
              </a:xfrm>
              <a:prstGeom prst="ellipse">
                <a:avLst/>
              </a:prstGeom>
              <a:gradFill rotWithShape="1">
                <a:gsLst>
                  <a:gs pos="0">
                    <a:srgbClr val="33CCCC"/>
                  </a:gs>
                  <a:gs pos="50000">
                    <a:srgbClr val="185E5E"/>
                  </a:gs>
                  <a:gs pos="100000">
                    <a:srgbClr val="33CCCC"/>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45" name="Text Box 31"/>
              <p:cNvSpPr txBox="1">
                <a:spLocks noChangeArrowheads="1"/>
              </p:cNvSpPr>
              <p:nvPr/>
            </p:nvSpPr>
            <p:spPr bwMode="auto">
              <a:xfrm>
                <a:off x="3256510" y="4188709"/>
                <a:ext cx="292052"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a:solidFill>
                      <a:srgbClr val="FFFFFF"/>
                    </a:solidFill>
                    <a:effectLst>
                      <a:outerShdw blurRad="38100" dist="38100" dir="2700000" algn="tl">
                        <a:srgbClr val="000000"/>
                      </a:outerShdw>
                    </a:effectLst>
                    <a:latin typeface="Calibri" pitchFamily="34" charset="0"/>
                    <a:cs typeface="Arial"/>
                  </a:rPr>
                  <a:t>PI3K</a:t>
                </a:r>
              </a:p>
            </p:txBody>
          </p:sp>
          <p:sp>
            <p:nvSpPr>
              <p:cNvPr id="86053" name="Oval 32"/>
              <p:cNvSpPr>
                <a:spLocks noChangeArrowheads="1"/>
              </p:cNvSpPr>
              <p:nvPr/>
            </p:nvSpPr>
            <p:spPr bwMode="auto">
              <a:xfrm>
                <a:off x="3097214" y="5097457"/>
                <a:ext cx="366713" cy="276225"/>
              </a:xfrm>
              <a:prstGeom prst="ellipse">
                <a:avLst/>
              </a:prstGeom>
              <a:gradFill rotWithShape="1">
                <a:gsLst>
                  <a:gs pos="0">
                    <a:srgbClr val="33CCCC"/>
                  </a:gs>
                  <a:gs pos="50000">
                    <a:srgbClr val="185E5E"/>
                  </a:gs>
                  <a:gs pos="100000">
                    <a:srgbClr val="33CCCC"/>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47" name="Text Box 33"/>
              <p:cNvSpPr txBox="1">
                <a:spLocks noChangeArrowheads="1"/>
              </p:cNvSpPr>
              <p:nvPr/>
            </p:nvSpPr>
            <p:spPr bwMode="auto">
              <a:xfrm>
                <a:off x="3139054" y="5158433"/>
                <a:ext cx="292052"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BAD</a:t>
                </a:r>
              </a:p>
            </p:txBody>
          </p:sp>
          <p:sp>
            <p:nvSpPr>
              <p:cNvPr id="86055" name="Oval 34"/>
              <p:cNvSpPr>
                <a:spLocks noChangeArrowheads="1"/>
              </p:cNvSpPr>
              <p:nvPr/>
            </p:nvSpPr>
            <p:spPr bwMode="auto">
              <a:xfrm>
                <a:off x="3055936" y="4594225"/>
                <a:ext cx="366713" cy="276225"/>
              </a:xfrm>
              <a:prstGeom prst="ellipse">
                <a:avLst/>
              </a:prstGeom>
              <a:gradFill rotWithShape="1">
                <a:gsLst>
                  <a:gs pos="0">
                    <a:srgbClr val="33CCCC"/>
                  </a:gs>
                  <a:gs pos="50000">
                    <a:srgbClr val="185E5E"/>
                  </a:gs>
                  <a:gs pos="100000">
                    <a:srgbClr val="33CCCC"/>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49" name="Text Box 35"/>
              <p:cNvSpPr txBox="1">
                <a:spLocks noChangeArrowheads="1"/>
              </p:cNvSpPr>
              <p:nvPr/>
            </p:nvSpPr>
            <p:spPr bwMode="auto">
              <a:xfrm>
                <a:off x="3097786" y="4653732"/>
                <a:ext cx="292052"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AKT</a:t>
                </a:r>
              </a:p>
            </p:txBody>
          </p:sp>
          <p:sp>
            <p:nvSpPr>
              <p:cNvPr id="86057" name="Oval 36"/>
              <p:cNvSpPr>
                <a:spLocks noChangeArrowheads="1"/>
              </p:cNvSpPr>
              <p:nvPr/>
            </p:nvSpPr>
            <p:spPr bwMode="auto">
              <a:xfrm>
                <a:off x="4078291" y="4311650"/>
                <a:ext cx="414338" cy="290513"/>
              </a:xfrm>
              <a:prstGeom prst="ellipse">
                <a:avLst/>
              </a:prstGeom>
              <a:gradFill rotWithShape="1">
                <a:gsLst>
                  <a:gs pos="0">
                    <a:srgbClr val="FF9900"/>
                  </a:gs>
                  <a:gs pos="50000">
                    <a:srgbClr val="AA6600"/>
                  </a:gs>
                  <a:gs pos="100000">
                    <a:srgbClr val="FF9900"/>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51" name="Text Box 37"/>
              <p:cNvSpPr txBox="1">
                <a:spLocks noChangeArrowheads="1"/>
              </p:cNvSpPr>
              <p:nvPr/>
            </p:nvSpPr>
            <p:spPr bwMode="auto">
              <a:xfrm>
                <a:off x="4072351" y="4390272"/>
                <a:ext cx="426967" cy="106337"/>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700" b="1" dirty="0">
                    <a:solidFill>
                      <a:srgbClr val="FFFFFF"/>
                    </a:solidFill>
                    <a:effectLst>
                      <a:outerShdw blurRad="38100" dist="38100" dir="2700000" algn="tl">
                        <a:srgbClr val="000000"/>
                      </a:outerShdw>
                    </a:effectLst>
                    <a:latin typeface="Calibri" pitchFamily="34" charset="0"/>
                    <a:cs typeface="Arial"/>
                  </a:rPr>
                  <a:t>STAT3/5</a:t>
                </a:r>
              </a:p>
            </p:txBody>
          </p:sp>
          <p:sp>
            <p:nvSpPr>
              <p:cNvPr id="86059" name="Oval 38"/>
              <p:cNvSpPr>
                <a:spLocks noChangeArrowheads="1"/>
              </p:cNvSpPr>
              <p:nvPr/>
            </p:nvSpPr>
            <p:spPr bwMode="auto">
              <a:xfrm>
                <a:off x="4602167" y="4721222"/>
                <a:ext cx="385763" cy="290513"/>
              </a:xfrm>
              <a:prstGeom prst="ellipse">
                <a:avLst/>
              </a:prstGeom>
              <a:gradFill rotWithShape="1">
                <a:gsLst>
                  <a:gs pos="0">
                    <a:srgbClr val="CC99FF"/>
                  </a:gs>
                  <a:gs pos="50000">
                    <a:srgbClr val="5E4776"/>
                  </a:gs>
                  <a:gs pos="100000">
                    <a:srgbClr val="CC99FF"/>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53" name="Text Box 39"/>
              <p:cNvSpPr txBox="1">
                <a:spLocks noChangeArrowheads="1"/>
              </p:cNvSpPr>
              <p:nvPr/>
            </p:nvSpPr>
            <p:spPr bwMode="auto">
              <a:xfrm>
                <a:off x="4623123" y="4788637"/>
                <a:ext cx="350780" cy="138078"/>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err="1">
                    <a:solidFill>
                      <a:srgbClr val="FFFFFF"/>
                    </a:solidFill>
                    <a:effectLst>
                      <a:outerShdw blurRad="38100" dist="38100" dir="2700000" algn="tl">
                        <a:srgbClr val="000000"/>
                      </a:outerShdw>
                    </a:effectLst>
                    <a:latin typeface="Calibri" pitchFamily="34" charset="0"/>
                    <a:cs typeface="Arial"/>
                  </a:rPr>
                  <a:t>mTOR</a:t>
                </a:r>
                <a:endParaRPr lang="en-US" sz="900" b="1" dirty="0">
                  <a:solidFill>
                    <a:srgbClr val="FFFFFF"/>
                  </a:solidFill>
                  <a:effectLst>
                    <a:outerShdw blurRad="38100" dist="38100" dir="2700000" algn="tl">
                      <a:srgbClr val="000000"/>
                    </a:outerShdw>
                  </a:effectLst>
                  <a:latin typeface="Calibri" pitchFamily="34" charset="0"/>
                  <a:cs typeface="Arial"/>
                </a:endParaRPr>
              </a:p>
            </p:txBody>
          </p:sp>
          <p:sp>
            <p:nvSpPr>
              <p:cNvPr id="86061" name="Oval 40"/>
              <p:cNvSpPr>
                <a:spLocks noChangeArrowheads="1"/>
              </p:cNvSpPr>
              <p:nvPr/>
            </p:nvSpPr>
            <p:spPr bwMode="auto">
              <a:xfrm>
                <a:off x="4760910" y="5208582"/>
                <a:ext cx="385763" cy="290513"/>
              </a:xfrm>
              <a:prstGeom prst="ellipse">
                <a:avLst/>
              </a:prstGeom>
              <a:gradFill rotWithShape="1">
                <a:gsLst>
                  <a:gs pos="0">
                    <a:srgbClr val="CC99FF"/>
                  </a:gs>
                  <a:gs pos="50000">
                    <a:srgbClr val="5E4776"/>
                  </a:gs>
                  <a:gs pos="100000">
                    <a:srgbClr val="CC99FF"/>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55" name="Text Box 41"/>
              <p:cNvSpPr txBox="1">
                <a:spLocks noChangeArrowheads="1"/>
              </p:cNvSpPr>
              <p:nvPr/>
            </p:nvSpPr>
            <p:spPr bwMode="auto">
              <a:xfrm>
                <a:off x="4781846" y="5277467"/>
                <a:ext cx="350780"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S6K</a:t>
                </a:r>
              </a:p>
            </p:txBody>
          </p:sp>
          <p:sp>
            <p:nvSpPr>
              <p:cNvPr id="86063" name="Oval 42"/>
              <p:cNvSpPr>
                <a:spLocks noChangeArrowheads="1"/>
              </p:cNvSpPr>
              <p:nvPr/>
            </p:nvSpPr>
            <p:spPr bwMode="auto">
              <a:xfrm>
                <a:off x="5138741" y="4114800"/>
                <a:ext cx="385763" cy="290513"/>
              </a:xfrm>
              <a:prstGeom prst="ellipse">
                <a:avLst/>
              </a:prstGeom>
              <a:gradFill rotWithShape="1">
                <a:gsLst>
                  <a:gs pos="0">
                    <a:srgbClr val="99CC00"/>
                  </a:gs>
                  <a:gs pos="50000">
                    <a:srgbClr val="475E00"/>
                  </a:gs>
                  <a:gs pos="100000">
                    <a:srgbClr val="99CC00"/>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57" name="Text Box 43"/>
              <p:cNvSpPr txBox="1">
                <a:spLocks noChangeArrowheads="1"/>
              </p:cNvSpPr>
              <p:nvPr/>
            </p:nvSpPr>
            <p:spPr bwMode="auto">
              <a:xfrm>
                <a:off x="5159609" y="4182360"/>
                <a:ext cx="350780"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RAS</a:t>
                </a:r>
              </a:p>
            </p:txBody>
          </p:sp>
          <p:sp>
            <p:nvSpPr>
              <p:cNvPr id="86065" name="Oval 44"/>
              <p:cNvSpPr>
                <a:spLocks noChangeArrowheads="1"/>
              </p:cNvSpPr>
              <p:nvPr/>
            </p:nvSpPr>
            <p:spPr bwMode="auto">
              <a:xfrm>
                <a:off x="5354627" y="4587873"/>
                <a:ext cx="385763" cy="290513"/>
              </a:xfrm>
              <a:prstGeom prst="ellipse">
                <a:avLst/>
              </a:prstGeom>
              <a:gradFill rotWithShape="1">
                <a:gsLst>
                  <a:gs pos="0">
                    <a:srgbClr val="99CC00"/>
                  </a:gs>
                  <a:gs pos="50000">
                    <a:srgbClr val="475E00"/>
                  </a:gs>
                  <a:gs pos="100000">
                    <a:srgbClr val="99CC00"/>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59" name="Text Box 45"/>
              <p:cNvSpPr txBox="1">
                <a:spLocks noChangeArrowheads="1"/>
              </p:cNvSpPr>
              <p:nvPr/>
            </p:nvSpPr>
            <p:spPr bwMode="auto">
              <a:xfrm>
                <a:off x="5375474" y="4655320"/>
                <a:ext cx="350780"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MEK</a:t>
                </a:r>
              </a:p>
            </p:txBody>
          </p:sp>
          <p:sp>
            <p:nvSpPr>
              <p:cNvPr id="86067" name="Oval 46"/>
              <p:cNvSpPr>
                <a:spLocks noChangeArrowheads="1"/>
              </p:cNvSpPr>
              <p:nvPr/>
            </p:nvSpPr>
            <p:spPr bwMode="auto">
              <a:xfrm>
                <a:off x="5418128" y="5060944"/>
                <a:ext cx="385763" cy="290513"/>
              </a:xfrm>
              <a:prstGeom prst="ellipse">
                <a:avLst/>
              </a:prstGeom>
              <a:gradFill rotWithShape="1">
                <a:gsLst>
                  <a:gs pos="0">
                    <a:srgbClr val="99CC00"/>
                  </a:gs>
                  <a:gs pos="50000">
                    <a:srgbClr val="475E00"/>
                  </a:gs>
                  <a:gs pos="100000">
                    <a:srgbClr val="99CC00"/>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61" name="Text Box 47"/>
              <p:cNvSpPr txBox="1">
                <a:spLocks noChangeArrowheads="1"/>
              </p:cNvSpPr>
              <p:nvPr/>
            </p:nvSpPr>
            <p:spPr bwMode="auto">
              <a:xfrm>
                <a:off x="5438963" y="5129865"/>
                <a:ext cx="350780"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err="1">
                    <a:solidFill>
                      <a:srgbClr val="FFFFFF"/>
                    </a:solidFill>
                    <a:effectLst>
                      <a:outerShdw blurRad="38100" dist="38100" dir="2700000" algn="tl">
                        <a:srgbClr val="000000"/>
                      </a:outerShdw>
                    </a:effectLst>
                    <a:latin typeface="Calibri" pitchFamily="34" charset="0"/>
                    <a:cs typeface="Arial"/>
                  </a:rPr>
                  <a:t>ErK</a:t>
                </a:r>
                <a:endParaRPr lang="en-US" sz="900" b="1" dirty="0">
                  <a:solidFill>
                    <a:srgbClr val="FFFFFF"/>
                  </a:solidFill>
                  <a:effectLst>
                    <a:outerShdw blurRad="38100" dist="38100" dir="2700000" algn="tl">
                      <a:srgbClr val="000000"/>
                    </a:outerShdw>
                  </a:effectLst>
                  <a:latin typeface="Calibri" pitchFamily="34" charset="0"/>
                  <a:cs typeface="Arial"/>
                </a:endParaRPr>
              </a:p>
            </p:txBody>
          </p:sp>
          <p:sp>
            <p:nvSpPr>
              <p:cNvPr id="86069" name="Oval 48"/>
              <p:cNvSpPr>
                <a:spLocks noChangeArrowheads="1"/>
              </p:cNvSpPr>
              <p:nvPr/>
            </p:nvSpPr>
            <p:spPr bwMode="auto">
              <a:xfrm>
                <a:off x="6012817" y="4164013"/>
                <a:ext cx="385763" cy="290513"/>
              </a:xfrm>
              <a:prstGeom prst="ellipse">
                <a:avLst/>
              </a:prstGeom>
              <a:gradFill rotWithShape="1">
                <a:gsLst>
                  <a:gs pos="0">
                    <a:srgbClr val="FFCC99"/>
                  </a:gs>
                  <a:gs pos="50000">
                    <a:srgbClr val="765E47"/>
                  </a:gs>
                  <a:gs pos="100000">
                    <a:srgbClr val="FFCC99"/>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63" name="Text Box 49"/>
              <p:cNvSpPr txBox="1">
                <a:spLocks noChangeArrowheads="1"/>
              </p:cNvSpPr>
              <p:nvPr/>
            </p:nvSpPr>
            <p:spPr bwMode="auto">
              <a:xfrm>
                <a:off x="6034179" y="4231560"/>
                <a:ext cx="350779"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PLC-</a:t>
                </a:r>
                <a:r>
                  <a:rPr lang="en-US" sz="900" b="1" baseline="-25000" dirty="0">
                    <a:solidFill>
                      <a:srgbClr val="FFFFFF"/>
                    </a:solidFill>
                    <a:effectLst>
                      <a:outerShdw blurRad="38100" dist="38100" dir="2700000" algn="tl">
                        <a:srgbClr val="000000"/>
                      </a:outerShdw>
                    </a:effectLst>
                    <a:latin typeface="Calibri" pitchFamily="34" charset="0"/>
                    <a:cs typeface="Arial"/>
                  </a:rPr>
                  <a:t>Y</a:t>
                </a:r>
              </a:p>
            </p:txBody>
          </p:sp>
          <p:sp>
            <p:nvSpPr>
              <p:cNvPr id="86071" name="Oval 50"/>
              <p:cNvSpPr>
                <a:spLocks noChangeArrowheads="1"/>
              </p:cNvSpPr>
              <p:nvPr/>
            </p:nvSpPr>
            <p:spPr bwMode="auto">
              <a:xfrm>
                <a:off x="6090606" y="4665661"/>
                <a:ext cx="385763" cy="290513"/>
              </a:xfrm>
              <a:prstGeom prst="ellipse">
                <a:avLst/>
              </a:prstGeom>
              <a:gradFill rotWithShape="1">
                <a:gsLst>
                  <a:gs pos="0">
                    <a:srgbClr val="FFCC99"/>
                  </a:gs>
                  <a:gs pos="50000">
                    <a:srgbClr val="765E47"/>
                  </a:gs>
                  <a:gs pos="100000">
                    <a:srgbClr val="FFCC99"/>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65" name="Text Box 51"/>
              <p:cNvSpPr txBox="1">
                <a:spLocks noChangeArrowheads="1"/>
              </p:cNvSpPr>
              <p:nvPr/>
            </p:nvSpPr>
            <p:spPr bwMode="auto">
              <a:xfrm>
                <a:off x="6111953" y="4733088"/>
                <a:ext cx="350780" cy="138079"/>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PIP</a:t>
                </a:r>
                <a:r>
                  <a:rPr lang="en-US" sz="900" b="1" baseline="-25000" dirty="0">
                    <a:solidFill>
                      <a:srgbClr val="FFFFFF"/>
                    </a:solidFill>
                    <a:effectLst>
                      <a:outerShdw blurRad="38100" dist="38100" dir="2700000" algn="tl">
                        <a:srgbClr val="000000"/>
                      </a:outerShdw>
                    </a:effectLst>
                    <a:latin typeface="Calibri" pitchFamily="34" charset="0"/>
                    <a:cs typeface="Arial"/>
                  </a:rPr>
                  <a:t>2</a:t>
                </a:r>
              </a:p>
            </p:txBody>
          </p:sp>
          <p:sp>
            <p:nvSpPr>
              <p:cNvPr id="86073" name="Oval 52"/>
              <p:cNvSpPr>
                <a:spLocks noChangeArrowheads="1"/>
              </p:cNvSpPr>
              <p:nvPr/>
            </p:nvSpPr>
            <p:spPr bwMode="auto">
              <a:xfrm>
                <a:off x="5982654" y="5157783"/>
                <a:ext cx="385763" cy="290513"/>
              </a:xfrm>
              <a:prstGeom prst="ellipse">
                <a:avLst/>
              </a:prstGeom>
              <a:gradFill rotWithShape="1">
                <a:gsLst>
                  <a:gs pos="0">
                    <a:srgbClr val="FFCC99"/>
                  </a:gs>
                  <a:gs pos="50000">
                    <a:srgbClr val="765E47"/>
                  </a:gs>
                  <a:gs pos="100000">
                    <a:srgbClr val="FFCC99"/>
                  </a:gs>
                </a:gsLst>
                <a:lin ang="5400000" scaled="1"/>
              </a:gradFill>
              <a:ln w="22225" algn="ctr">
                <a:noFill/>
                <a:round/>
                <a:headEnd/>
                <a:tailEnd/>
              </a:ln>
            </p:spPr>
            <p:txBody>
              <a:bodyPr wrap="none" anchor="ctr"/>
              <a:lstStyle/>
              <a:p>
                <a:pPr algn="ctr" eaLnBrk="0" fontAlgn="base" hangingPunct="0">
                  <a:spcBef>
                    <a:spcPct val="0"/>
                  </a:spcBef>
                  <a:spcAft>
                    <a:spcPct val="0"/>
                  </a:spcAft>
                </a:pPr>
                <a:endParaRPr lang="en-US" altLang="ko-KR" sz="1200" b="1" smtClean="0">
                  <a:solidFill>
                    <a:srgbClr val="FFFFFF"/>
                  </a:solidFill>
                  <a:ea typeface="Gulim" pitchFamily="34" charset="-127"/>
                  <a:cs typeface="Arial" pitchFamily="34" charset="0"/>
                </a:endParaRPr>
              </a:p>
            </p:txBody>
          </p:sp>
          <p:sp>
            <p:nvSpPr>
              <p:cNvPr id="167" name="Text Box 53"/>
              <p:cNvSpPr txBox="1">
                <a:spLocks noChangeArrowheads="1"/>
              </p:cNvSpPr>
              <p:nvPr/>
            </p:nvSpPr>
            <p:spPr bwMode="auto">
              <a:xfrm>
                <a:off x="6013544" y="5250486"/>
                <a:ext cx="350780" cy="136492"/>
              </a:xfrm>
              <a:prstGeom prst="rect">
                <a:avLst/>
              </a:prstGeom>
              <a:noFill/>
              <a:ln w="222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US" sz="900" b="1" dirty="0">
                    <a:solidFill>
                      <a:srgbClr val="FFFFFF"/>
                    </a:solidFill>
                    <a:effectLst>
                      <a:outerShdw blurRad="38100" dist="38100" dir="2700000" algn="tl">
                        <a:srgbClr val="000000"/>
                      </a:outerShdw>
                    </a:effectLst>
                    <a:latin typeface="Calibri" pitchFamily="34" charset="0"/>
                    <a:cs typeface="Arial"/>
                  </a:rPr>
                  <a:t>IP</a:t>
                </a:r>
                <a:r>
                  <a:rPr lang="en-US" sz="900" b="1" baseline="-25000" dirty="0">
                    <a:solidFill>
                      <a:srgbClr val="FFFFFF"/>
                    </a:solidFill>
                    <a:effectLst>
                      <a:outerShdw blurRad="38100" dist="38100" dir="2700000" algn="tl">
                        <a:srgbClr val="000000"/>
                      </a:outerShdw>
                    </a:effectLst>
                    <a:latin typeface="Calibri" pitchFamily="34" charset="0"/>
                    <a:cs typeface="Arial"/>
                  </a:rPr>
                  <a:t>3</a:t>
                </a:r>
              </a:p>
            </p:txBody>
          </p:sp>
        </p:grpSp>
      </p:grpSp>
      <p:sp>
        <p:nvSpPr>
          <p:cNvPr id="86045" name="Text Box 4"/>
          <p:cNvSpPr txBox="1">
            <a:spLocks noChangeArrowheads="1"/>
          </p:cNvSpPr>
          <p:nvPr/>
        </p:nvSpPr>
        <p:spPr bwMode="auto">
          <a:xfrm>
            <a:off x="85725" y="6291263"/>
            <a:ext cx="8802688" cy="415925"/>
          </a:xfrm>
          <a:prstGeom prst="rect">
            <a:avLst/>
          </a:prstGeom>
          <a:noFill/>
          <a:ln w="9525" algn="ctr">
            <a:noFill/>
            <a:miter lim="800000"/>
            <a:headEnd/>
            <a:tailEnd/>
          </a:ln>
        </p:spPr>
        <p:txBody>
          <a:bodyPr lIns="54000" tIns="54000" rIns="54000" bIns="54000" anchor="b">
            <a:spAutoFit/>
          </a:bodyPr>
          <a:lstStyle/>
          <a:p>
            <a:pPr algn="r" fontAlgn="base">
              <a:spcBef>
                <a:spcPct val="0"/>
              </a:spcBef>
              <a:spcAft>
                <a:spcPct val="0"/>
              </a:spcAft>
            </a:pPr>
            <a:r>
              <a:rPr lang="en-GB" altLang="ko-KR" sz="1000" baseline="30000" smtClean="0">
                <a:solidFill>
                  <a:srgbClr val="FFFFFF"/>
                </a:solidFill>
                <a:ea typeface="Gulim" pitchFamily="34" charset="-127"/>
                <a:cs typeface="Arial" pitchFamily="34" charset="0"/>
              </a:rPr>
              <a:t>1</a:t>
            </a:r>
            <a:r>
              <a:rPr lang="en-GB" altLang="ko-KR" sz="1000" smtClean="0">
                <a:solidFill>
                  <a:srgbClr val="FFFFFF"/>
                </a:solidFill>
                <a:ea typeface="Gulim" pitchFamily="34" charset="-127"/>
                <a:cs typeface="Arial" pitchFamily="34" charset="0"/>
              </a:rPr>
              <a:t>Inamura K, et al. </a:t>
            </a:r>
            <a:r>
              <a:rPr lang="en-GB" altLang="ko-KR" sz="1000" i="1" smtClean="0">
                <a:solidFill>
                  <a:srgbClr val="FFFFFF"/>
                </a:solidFill>
                <a:ea typeface="Gulim" pitchFamily="34" charset="-127"/>
                <a:cs typeface="Arial" pitchFamily="34" charset="0"/>
              </a:rPr>
              <a:t>J Thorac Oncol.</a:t>
            </a:r>
            <a:r>
              <a:rPr lang="en-GB" altLang="ko-KR" sz="1000" smtClean="0">
                <a:solidFill>
                  <a:srgbClr val="FFFFFF"/>
                </a:solidFill>
                <a:ea typeface="Gulim" pitchFamily="34" charset="-127"/>
                <a:cs typeface="Arial" pitchFamily="34" charset="0"/>
              </a:rPr>
              <a:t> 2008;3:13–17. </a:t>
            </a:r>
            <a:r>
              <a:rPr lang="en-GB" altLang="ko-KR" sz="1000" baseline="30000" smtClean="0">
                <a:solidFill>
                  <a:srgbClr val="FFFFFF"/>
                </a:solidFill>
                <a:ea typeface="Gulim" pitchFamily="34" charset="-127"/>
                <a:cs typeface="Arial" pitchFamily="34" charset="0"/>
              </a:rPr>
              <a:t>2</a:t>
            </a:r>
            <a:r>
              <a:rPr lang="en-GB" altLang="ko-KR" sz="1000" smtClean="0">
                <a:solidFill>
                  <a:srgbClr val="FFFFFF"/>
                </a:solidFill>
                <a:ea typeface="Gulim" pitchFamily="34" charset="-127"/>
                <a:cs typeface="Arial" pitchFamily="34" charset="0"/>
              </a:rPr>
              <a:t>Soda M, et al. </a:t>
            </a:r>
            <a:r>
              <a:rPr lang="en-GB" altLang="ko-KR" sz="1000" i="1" smtClean="0">
                <a:solidFill>
                  <a:srgbClr val="FFFFFF"/>
                </a:solidFill>
                <a:ea typeface="Gulim" pitchFamily="34" charset="-127"/>
                <a:cs typeface="Arial" pitchFamily="34" charset="0"/>
              </a:rPr>
              <a:t>Proc Natl Acad Sci. U S A.</a:t>
            </a:r>
            <a:r>
              <a:rPr lang="en-GB" altLang="ko-KR" sz="1000" smtClean="0">
                <a:solidFill>
                  <a:srgbClr val="FFFFFF"/>
                </a:solidFill>
                <a:ea typeface="Gulim" pitchFamily="34" charset="-127"/>
                <a:cs typeface="Arial" pitchFamily="34" charset="0"/>
              </a:rPr>
              <a:t> 2008;105:19893–97.</a:t>
            </a:r>
            <a:br>
              <a:rPr lang="en-GB" altLang="ko-KR" sz="1000" smtClean="0">
                <a:solidFill>
                  <a:srgbClr val="FFFFFF"/>
                </a:solidFill>
                <a:ea typeface="Gulim" pitchFamily="34" charset="-127"/>
                <a:cs typeface="Arial" pitchFamily="34" charset="0"/>
              </a:rPr>
            </a:br>
            <a:r>
              <a:rPr lang="en-GB" altLang="ko-KR" sz="1000" smtClean="0">
                <a:solidFill>
                  <a:srgbClr val="FFFFFF"/>
                </a:solidFill>
                <a:ea typeface="Gulim" pitchFamily="34" charset="-127"/>
                <a:cs typeface="Arial" pitchFamily="34" charset="0"/>
              </a:rPr>
              <a:t>Figure based on: Chiarle R, et al. </a:t>
            </a:r>
            <a:r>
              <a:rPr lang="en-GB" altLang="ko-KR" sz="1000" i="1" smtClean="0">
                <a:solidFill>
                  <a:srgbClr val="FFFFFF"/>
                </a:solidFill>
                <a:ea typeface="Gulim" pitchFamily="34" charset="-127"/>
                <a:cs typeface="Arial" pitchFamily="34" charset="0"/>
              </a:rPr>
              <a:t>Nat Rev Cancer.</a:t>
            </a:r>
            <a:r>
              <a:rPr lang="en-GB" altLang="ko-KR" sz="1000" smtClean="0">
                <a:solidFill>
                  <a:srgbClr val="FFFFFF"/>
                </a:solidFill>
                <a:ea typeface="Gulim" pitchFamily="34" charset="-127"/>
                <a:cs typeface="Arial" pitchFamily="34" charset="0"/>
              </a:rPr>
              <a:t> 2008;8(1):11–23. Mossé YP, et al. </a:t>
            </a:r>
            <a:r>
              <a:rPr lang="en-GB" altLang="ko-KR" sz="1000" i="1" smtClean="0">
                <a:solidFill>
                  <a:srgbClr val="FFFFFF"/>
                </a:solidFill>
                <a:ea typeface="Gulim" pitchFamily="34" charset="-127"/>
                <a:cs typeface="Arial" pitchFamily="34" charset="0"/>
              </a:rPr>
              <a:t>Clin Cancer Res.</a:t>
            </a:r>
            <a:r>
              <a:rPr lang="en-GB" altLang="ko-KR" sz="1000" smtClean="0">
                <a:solidFill>
                  <a:srgbClr val="FFFFFF"/>
                </a:solidFill>
                <a:ea typeface="Gulim" pitchFamily="34" charset="-127"/>
                <a:cs typeface="Arial" pitchFamily="34" charset="0"/>
              </a:rPr>
              <a:t> 2009;15(18):5609–14; and Pfizer Inc, data on file.</a:t>
            </a:r>
          </a:p>
        </p:txBody>
      </p:sp>
      <p:sp>
        <p:nvSpPr>
          <p:cNvPr id="67" name="Rectangle 5"/>
          <p:cNvSpPr>
            <a:spLocks noChangeArrowheads="1"/>
          </p:cNvSpPr>
          <p:nvPr/>
        </p:nvSpPr>
        <p:spPr bwMode="auto">
          <a:xfrm>
            <a:off x="604838" y="5605463"/>
            <a:ext cx="7854950" cy="271462"/>
          </a:xfrm>
          <a:prstGeom prst="rect">
            <a:avLst/>
          </a:prstGeom>
          <a:noFill/>
          <a:ln w="9525" algn="ctr">
            <a:noFill/>
            <a:miter lim="800000"/>
            <a:headEnd/>
            <a:tailEnd/>
          </a:ln>
          <a:effectLst/>
        </p:spPr>
        <p:txBody>
          <a:bodyPr lIns="54000" tIns="54000" rIns="54000" bIns="54000" anchor="b">
            <a:spAutoFit/>
          </a:bodyPr>
          <a:lstStyle/>
          <a:p>
            <a:pPr fontAlgn="base">
              <a:spcBef>
                <a:spcPct val="0"/>
              </a:spcBef>
              <a:spcAft>
                <a:spcPct val="0"/>
              </a:spcAft>
              <a:defRPr/>
            </a:pPr>
            <a:r>
              <a:rPr lang="en-GB" altLang="ko-KR" sz="1050" dirty="0">
                <a:solidFill>
                  <a:srgbClr val="FFFFFF"/>
                </a:solidFill>
                <a:ea typeface="Gulim" pitchFamily="34" charset="-127"/>
                <a:cs typeface="Arial" pitchFamily="34" charset="0"/>
              </a:rPr>
              <a:t>*</a:t>
            </a:r>
            <a:r>
              <a:rPr lang="en-GB" altLang="ko-KR" sz="1050" dirty="0" err="1">
                <a:solidFill>
                  <a:srgbClr val="FFFFFF"/>
                </a:solidFill>
                <a:ea typeface="Gulim" pitchFamily="34" charset="-127"/>
                <a:cs typeface="Arial" pitchFamily="34" charset="0"/>
              </a:rPr>
              <a:t>Subcellular</a:t>
            </a:r>
            <a:r>
              <a:rPr lang="en-GB" altLang="ko-KR" sz="1050" dirty="0">
                <a:solidFill>
                  <a:srgbClr val="FFFFFF"/>
                </a:solidFill>
                <a:ea typeface="Gulim" pitchFamily="34" charset="-127"/>
                <a:cs typeface="Arial" pitchFamily="34" charset="0"/>
              </a:rPr>
              <a:t> localisation of the </a:t>
            </a:r>
            <a:r>
              <a:rPr lang="en-GB" altLang="ko-KR" sz="1050" i="1" dirty="0">
                <a:solidFill>
                  <a:srgbClr val="FFFFFF"/>
                </a:solidFill>
                <a:ea typeface="Gulim" pitchFamily="34" charset="-127"/>
                <a:cs typeface="Arial" pitchFamily="34" charset="0"/>
              </a:rPr>
              <a:t>ALK </a:t>
            </a:r>
            <a:r>
              <a:rPr lang="en-GB" altLang="ko-KR" sz="1050" dirty="0">
                <a:solidFill>
                  <a:srgbClr val="FFFFFF"/>
                </a:solidFill>
                <a:ea typeface="Gulim" pitchFamily="34" charset="-127"/>
                <a:cs typeface="Arial" pitchFamily="34" charset="0"/>
              </a:rPr>
              <a:t>fusion gene, while likely to occur in the cytoplasm, is not confirmed.</a:t>
            </a:r>
            <a:r>
              <a:rPr lang="en-GB" altLang="ko-KR" sz="1050" baseline="30000" dirty="0">
                <a:solidFill>
                  <a:srgbClr val="FFFFFF"/>
                </a:solidFill>
                <a:ea typeface="Gulim" pitchFamily="34" charset="-127"/>
                <a:cs typeface="Arial" pitchFamily="34" charset="0"/>
              </a:rPr>
              <a:t>1,2</a:t>
            </a:r>
          </a:p>
        </p:txBody>
      </p:sp>
      <p:sp>
        <p:nvSpPr>
          <p:cNvPr id="86047" name="TextBox 63"/>
          <p:cNvSpPr txBox="1">
            <a:spLocks noChangeArrowheads="1"/>
          </p:cNvSpPr>
          <p:nvPr/>
        </p:nvSpPr>
        <p:spPr bwMode="auto">
          <a:xfrm>
            <a:off x="74613" y="5937250"/>
            <a:ext cx="8143875" cy="400050"/>
          </a:xfrm>
          <a:prstGeom prst="rect">
            <a:avLst/>
          </a:prstGeom>
          <a:noFill/>
          <a:ln w="9525">
            <a:noFill/>
            <a:miter lim="800000"/>
            <a:headEnd/>
            <a:tailEnd/>
          </a:ln>
        </p:spPr>
        <p:txBody>
          <a:bodyPr>
            <a:spAutoFit/>
          </a:bodyPr>
          <a:lstStyle/>
          <a:p>
            <a:pPr fontAlgn="base">
              <a:spcBef>
                <a:spcPct val="0"/>
              </a:spcBef>
              <a:spcAft>
                <a:spcPct val="0"/>
              </a:spcAft>
            </a:pPr>
            <a:r>
              <a:rPr lang="en-US" sz="1000" smtClean="0">
                <a:solidFill>
                  <a:srgbClr val="FFFFFF"/>
                </a:solidFill>
                <a:cs typeface="Arial" pitchFamily="34" charset="0"/>
              </a:rPr>
              <a:t>BAD, BCL2-associated agonist of death; STAT3, signal transducer and activator of transcription 3; S6K, ribosome protein S6 kinase; </a:t>
            </a:r>
            <a:br>
              <a:rPr lang="en-US" sz="1000" smtClean="0">
                <a:solidFill>
                  <a:srgbClr val="FFFFFF"/>
                </a:solidFill>
                <a:cs typeface="Arial" pitchFamily="34" charset="0"/>
              </a:rPr>
            </a:br>
            <a:r>
              <a:rPr lang="en-US" sz="1000" smtClean="0">
                <a:solidFill>
                  <a:srgbClr val="FFFFFF"/>
                </a:solidFill>
                <a:cs typeface="Arial" pitchFamily="34" charset="0"/>
              </a:rPr>
              <a:t>ERK, extracellular signal-regulated kinase.</a:t>
            </a:r>
          </a:p>
        </p:txBody>
      </p:sp>
      <p:sp>
        <p:nvSpPr>
          <p:cNvPr id="86048" name="TextBox 3"/>
          <p:cNvSpPr txBox="1">
            <a:spLocks noChangeArrowheads="1"/>
          </p:cNvSpPr>
          <p:nvPr/>
        </p:nvSpPr>
        <p:spPr bwMode="auto">
          <a:xfrm>
            <a:off x="5635625" y="0"/>
            <a:ext cx="3508375" cy="307975"/>
          </a:xfrm>
          <a:prstGeom prst="rect">
            <a:avLst/>
          </a:prstGeom>
          <a:solidFill>
            <a:srgbClr val="FFFF00"/>
          </a:solidFill>
          <a:ln w="9525">
            <a:noFill/>
            <a:miter lim="800000"/>
            <a:headEnd/>
            <a:tailEnd/>
          </a:ln>
        </p:spPr>
        <p:txBody>
          <a:bodyPr wrap="none">
            <a:spAutoFit/>
          </a:bodyPr>
          <a:lstStyle/>
          <a:p>
            <a:pPr fontAlgn="base">
              <a:spcBef>
                <a:spcPct val="0"/>
              </a:spcBef>
              <a:spcAft>
                <a:spcPct val="0"/>
              </a:spcAft>
            </a:pPr>
            <a:r>
              <a:rPr lang="en-US" sz="1400" smtClean="0">
                <a:solidFill>
                  <a:srgbClr val="000000"/>
                </a:solidFill>
                <a:cs typeface="Arial" pitchFamily="34" charset="0"/>
              </a:rPr>
              <a:t>See alternative slide in back-up (slide 28)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63"/>
                                        </p:tgtEl>
                                      </p:cBhvr>
                                    </p:animEffect>
                                    <p:set>
                                      <p:cBhvr>
                                        <p:cTn id="11" dur="1" fill="hold">
                                          <p:stCondLst>
                                            <p:cond delay="999"/>
                                          </p:stCondLst>
                                        </p:cTn>
                                        <p:tgtEl>
                                          <p:spTgt spid="63"/>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childTnLst>
                                </p:cTn>
                              </p:par>
                            </p:childTnLst>
                          </p:cTn>
                        </p:par>
                        <p:par>
                          <p:cTn id="18" fill="hold">
                            <p:stCondLst>
                              <p:cond delay="1500"/>
                            </p:stCondLst>
                            <p:childTnLst>
                              <p:par>
                                <p:cTn id="19" presetID="35" presetClass="path" presetSubtype="0" accel="50000" decel="50000" fill="hold" nodeType="afterEffect">
                                  <p:stCondLst>
                                    <p:cond delay="0"/>
                                  </p:stCondLst>
                                  <p:childTnLst>
                                    <p:animMotion origin="layout" path="M -3.05556E-6 4.85886E-7 L -0.10364 4.85886E-7 " pathEditMode="relative" rAng="0" ptsTypes="AA">
                                      <p:cBhvr>
                                        <p:cTn id="20" dur="1000" fill="hold"/>
                                        <p:tgtEl>
                                          <p:spTgt spid="62"/>
                                        </p:tgtEl>
                                        <p:attrNameLst>
                                          <p:attrName>ppt_x</p:attrName>
                                          <p:attrName>ppt_y</p:attrName>
                                        </p:attrNameLst>
                                      </p:cBhvr>
                                      <p:rCtr x="-52" y="0"/>
                                    </p:animMotion>
                                  </p:childTnLst>
                                </p:cTn>
                              </p:par>
                              <p:par>
                                <p:cTn id="21" presetID="35" presetClass="path" presetSubtype="0" accel="50000" decel="50000" fill="hold" grpId="1" nodeType="withEffect">
                                  <p:stCondLst>
                                    <p:cond delay="0"/>
                                  </p:stCondLst>
                                  <p:childTnLst>
                                    <p:animMotion origin="layout" path="M -1.94444E-6 -4.44444E-6 L -0.10364 -4.44444E-6 " pathEditMode="relative" rAng="0" ptsTypes="AA">
                                      <p:cBhvr>
                                        <p:cTn id="22" dur="1000" fill="hold"/>
                                        <p:tgtEl>
                                          <p:spTgt spid="71"/>
                                        </p:tgtEl>
                                        <p:attrNameLst>
                                          <p:attrName>ppt_x</p:attrName>
                                          <p:attrName>ppt_y</p:attrName>
                                        </p:attrNameLst>
                                      </p:cBhvr>
                                      <p:rCtr x="-52" y="0"/>
                                    </p:animMotion>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1000"/>
                                        <p:tgtEl>
                                          <p:spTgt spid="70"/>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par>
                          <p:cTn id="39" fill="hold">
                            <p:stCondLst>
                              <p:cond delay="1500"/>
                            </p:stCondLst>
                            <p:childTnLst>
                              <p:par>
                                <p:cTn id="40" presetID="10" presetClass="exit" presetSubtype="0" fill="hold" nodeType="afterEffect">
                                  <p:stCondLst>
                                    <p:cond delay="0"/>
                                  </p:stCondLst>
                                  <p:childTnLst>
                                    <p:animEffect transition="out" filter="fade">
                                      <p:cBhvr>
                                        <p:cTn id="41" dur="1000"/>
                                        <p:tgtEl>
                                          <p:spTgt spid="86"/>
                                        </p:tgtEl>
                                      </p:cBhvr>
                                    </p:animEffect>
                                    <p:set>
                                      <p:cBhvr>
                                        <p:cTn id="42" dur="1" fill="hold">
                                          <p:stCondLst>
                                            <p:cond delay="9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1000"/>
                                        <p:tgtEl>
                                          <p:spTgt spid="85"/>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childTnLst>
                          </p:cTn>
                        </p:par>
                        <p:par>
                          <p:cTn id="50" fill="hold">
                            <p:stCondLst>
                              <p:cond delay="3000"/>
                            </p:stCondLst>
                            <p:childTnLst>
                              <p:par>
                                <p:cTn id="51" presetID="10" presetClass="exit" presetSubtype="0" fill="hold" nodeType="afterEffect">
                                  <p:stCondLst>
                                    <p:cond delay="0"/>
                                  </p:stCondLst>
                                  <p:childTnLst>
                                    <p:animEffect transition="out" filter="fade">
                                      <p:cBhvr>
                                        <p:cTn id="52" dur="1000"/>
                                        <p:tgtEl>
                                          <p:spTgt spid="89"/>
                                        </p:tgtEl>
                                      </p:cBhvr>
                                    </p:animEffect>
                                    <p:set>
                                      <p:cBhvr>
                                        <p:cTn id="53" dur="1" fill="hold">
                                          <p:stCondLst>
                                            <p:cond delay="999"/>
                                          </p:stCondLst>
                                        </p:cTn>
                                        <p:tgtEl>
                                          <p:spTgt spid="89"/>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1000"/>
                                        <p:tgtEl>
                                          <p:spTgt spid="88"/>
                                        </p:tgtEl>
                                      </p:cBhvr>
                                    </p:animEffect>
                                  </p:childTnLst>
                                </p:cTn>
                              </p:par>
                            </p:childTnLst>
                          </p:cTn>
                        </p:par>
                        <p:par>
                          <p:cTn id="57" fill="hold">
                            <p:stCondLst>
                              <p:cond delay="4000"/>
                            </p:stCondLst>
                            <p:childTnLst>
                              <p:par>
                                <p:cTn id="58" presetID="63" presetClass="path" presetSubtype="0" accel="50000" decel="50000" fill="hold" grpId="1" nodeType="afterEffect">
                                  <p:stCondLst>
                                    <p:cond delay="0"/>
                                  </p:stCondLst>
                                  <p:childTnLst>
                                    <p:animMotion origin="layout" path="M 1.66667E-6 -1.85185E-6 L 0.1868 -1.85185E-6 " pathEditMode="relative" rAng="0" ptsTypes="AA">
                                      <p:cBhvr>
                                        <p:cTn id="59" dur="2000" fill="hold"/>
                                        <p:tgtEl>
                                          <p:spTgt spid="70"/>
                                        </p:tgtEl>
                                        <p:attrNameLst>
                                          <p:attrName>ppt_x</p:attrName>
                                          <p:attrName>ppt_y</p:attrName>
                                        </p:attrNameLst>
                                      </p:cBhvr>
                                      <p:rCtr x="93" y="0"/>
                                    </p:animMotion>
                                  </p:childTnLst>
                                </p:cTn>
                              </p:par>
                              <p:par>
                                <p:cTn id="60" presetID="63" presetClass="path" presetSubtype="0" accel="50000" decel="50000" fill="hold" nodeType="withEffect">
                                  <p:stCondLst>
                                    <p:cond delay="0"/>
                                  </p:stCondLst>
                                  <p:childTnLst>
                                    <p:animMotion origin="layout" path="M -2.77778E-7 -4.81481E-6 L 0.18594 -4.81481E-6 " pathEditMode="relative" rAng="0" ptsTypes="AA">
                                      <p:cBhvr>
                                        <p:cTn id="61" dur="2000" fill="hold"/>
                                        <p:tgtEl>
                                          <p:spTgt spid="85"/>
                                        </p:tgtEl>
                                        <p:attrNameLst>
                                          <p:attrName>ppt_x</p:attrName>
                                          <p:attrName>ppt_y</p:attrName>
                                        </p:attrNameLst>
                                      </p:cBhvr>
                                      <p:rCtr x="93" y="0"/>
                                    </p:animMotion>
                                  </p:childTnLst>
                                </p:cTn>
                              </p:par>
                              <p:par>
                                <p:cTn id="62" presetID="63" presetClass="path" presetSubtype="0" accel="50000" decel="50000" fill="hold" nodeType="withEffect">
                                  <p:stCondLst>
                                    <p:cond delay="0"/>
                                  </p:stCondLst>
                                  <p:childTnLst>
                                    <p:animMotion origin="layout" path="M 3.88889E-6 3.33333E-6 L 0.18645 3.33333E-6 " pathEditMode="relative" rAng="0" ptsTypes="AA">
                                      <p:cBhvr>
                                        <p:cTn id="63" dur="2000" fill="hold"/>
                                        <p:tgtEl>
                                          <p:spTgt spid="88"/>
                                        </p:tgtEl>
                                        <p:attrNameLst>
                                          <p:attrName>ppt_x</p:attrName>
                                          <p:attrName>ppt_y</p:attrName>
                                        </p:attrNameLst>
                                      </p:cBhvr>
                                      <p:rCtr x="93" y="0"/>
                                    </p:animMotion>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up)">
                                      <p:cBhvr>
                                        <p:cTn id="72" dur="1000"/>
                                        <p:tgtEl>
                                          <p:spTgt spid="73"/>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1000"/>
                                        <p:tgtEl>
                                          <p:spTgt spid="80"/>
                                        </p:tgtEl>
                                      </p:cBhvr>
                                    </p:animEffect>
                                  </p:childTnLst>
                                </p:cTn>
                              </p:par>
                              <p:par>
                                <p:cTn id="77" presetID="10"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1000"/>
                                        <p:tgtEl>
                                          <p:spTgt spid="75"/>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1000"/>
                                        <p:tgtEl>
                                          <p:spTgt spid="7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fade">
                                      <p:cBhvr>
                                        <p:cTn id="86" dur="1000"/>
                                        <p:tgtEl>
                                          <p:spTgt spid="76"/>
                                        </p:tgtEl>
                                      </p:cBhvr>
                                    </p:animEffect>
                                  </p:childTnLst>
                                </p:cTn>
                              </p:par>
                            </p:childTnLst>
                          </p:cTn>
                        </p:par>
                        <p:par>
                          <p:cTn id="87" fill="hold">
                            <p:stCondLst>
                              <p:cond delay="3000"/>
                            </p:stCondLst>
                            <p:childTnLst>
                              <p:par>
                                <p:cTn id="88" presetID="10" presetClass="entr" presetSubtype="0" fill="hold" grpId="0"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fade">
                                      <p:cBhvr>
                                        <p:cTn id="90" dur="1000"/>
                                        <p:tgtEl>
                                          <p:spTgt spid="7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fade">
                                      <p:cBhvr>
                                        <p:cTn id="93" dur="1000"/>
                                        <p:tgtEl>
                                          <p:spTgt spid="7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ipe(up)">
                                      <p:cBhvr>
                                        <p:cTn id="98" dur="500"/>
                                        <p:tgtEl>
                                          <p:spTgt spid="72"/>
                                        </p:tgtEl>
                                      </p:cBhvr>
                                    </p:animEffect>
                                  </p:childTnLst>
                                </p:cTn>
                              </p:par>
                              <p:par>
                                <p:cTn id="99" presetID="10" presetClass="entr" presetSubtype="0"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1000"/>
                                        <p:tgtEl>
                                          <p:spTgt spid="4"/>
                                        </p:tgtEl>
                                      </p:cBhvr>
                                    </p:animEffect>
                                  </p:childTnLst>
                                </p:cTn>
                              </p:par>
                              <p:par>
                                <p:cTn id="102" presetID="10" presetClass="entr" presetSubtype="0" fill="hold" nodeType="with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1000"/>
                                        <p:tgtEl>
                                          <p:spTgt spid="8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3"/>
                                        </p:tgtEl>
                                        <p:attrNameLst>
                                          <p:attrName>style.visibility</p:attrName>
                                        </p:attrNameLst>
                                      </p:cBhvr>
                                      <p:to>
                                        <p:strVal val="visible"/>
                                      </p:to>
                                    </p:set>
                                    <p:animEffect transition="in" filter="fade">
                                      <p:cBhvr>
                                        <p:cTn id="10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animBg="1"/>
      <p:bldP spid="71" grpId="1" animBg="1"/>
      <p:bldP spid="72" grpId="0" animBg="1"/>
      <p:bldP spid="73" grpId="0" animBg="1"/>
      <p:bldP spid="74" grpId="0"/>
      <p:bldP spid="76" grpId="0" animBg="1"/>
      <p:bldP spid="77" grpId="0"/>
      <p:bldP spid="78" grpId="0"/>
      <p:bldP spid="79" grpId="0" animBg="1"/>
      <p:bldP spid="80" grpId="0"/>
      <p:bldP spid="1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2" cstate="print"/>
          <a:srcRect/>
          <a:stretch>
            <a:fillRect/>
          </a:stretch>
        </p:blipFill>
        <p:spPr bwMode="auto">
          <a:xfrm>
            <a:off x="0" y="0"/>
            <a:ext cx="9144000" cy="683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568952" cy="1143000"/>
          </a:xfrm>
        </p:spPr>
        <p:txBody>
          <a:bodyPr>
            <a:noAutofit/>
          </a:bodyPr>
          <a:lstStyle/>
          <a:p>
            <a:r>
              <a:rPr lang="en-US" sz="4800" b="1" dirty="0" smtClean="0">
                <a:solidFill>
                  <a:srgbClr val="00B0F0"/>
                </a:solidFill>
              </a:rPr>
              <a:t>Recent advances in cancer biology</a:t>
            </a:r>
            <a:endParaRPr lang="en-US" sz="4800" b="1" dirty="0">
              <a:solidFill>
                <a:srgbClr val="00B0F0"/>
              </a:solidFill>
            </a:endParaRPr>
          </a:p>
        </p:txBody>
      </p:sp>
      <p:sp>
        <p:nvSpPr>
          <p:cNvPr id="3" name="Segnaposto contenuto 2"/>
          <p:cNvSpPr>
            <a:spLocks noGrp="1"/>
          </p:cNvSpPr>
          <p:nvPr>
            <p:ph idx="1"/>
          </p:nvPr>
        </p:nvSpPr>
        <p:spPr>
          <a:xfrm>
            <a:off x="539552" y="1988840"/>
            <a:ext cx="8229600" cy="4525963"/>
          </a:xfrm>
        </p:spPr>
        <p:txBody>
          <a:bodyPr>
            <a:normAutofit fontScale="92500"/>
          </a:bodyPr>
          <a:lstStyle/>
          <a:p>
            <a:r>
              <a:rPr lang="en-US" sz="2800" b="1" dirty="0" smtClean="0"/>
              <a:t>The genomic map are redesigning the tumor taxonomy by moving from a histology to a genetic based level</a:t>
            </a:r>
          </a:p>
          <a:p>
            <a:r>
              <a:rPr lang="en-US" sz="2800" b="1" dirty="0" smtClean="0"/>
              <a:t>Somatic genetic alterations are legitimate targets for therapy</a:t>
            </a:r>
          </a:p>
          <a:p>
            <a:r>
              <a:rPr lang="en-US" sz="2800" b="1" dirty="0" smtClean="0"/>
              <a:t>Tumor specific DNA alterations represent highly sensitive biomarkers for disease detection and monitoring</a:t>
            </a:r>
          </a:p>
          <a:p>
            <a:r>
              <a:rPr lang="en-US" sz="2800" b="1" dirty="0" smtClean="0"/>
              <a:t>Tumor genotyping allows to individualize treatments by matching patients with the best  treatment for their tumors</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2" cstate="print"/>
          <a:srcRect/>
          <a:stretch>
            <a:fillRect/>
          </a:stretch>
        </p:blipFill>
        <p:spPr bwMode="auto">
          <a:xfrm>
            <a:off x="0" y="130175"/>
            <a:ext cx="9144000" cy="672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txBox="1">
            <a:spLocks noChangeArrowheads="1"/>
          </p:cNvSpPr>
          <p:nvPr/>
        </p:nvSpPr>
        <p:spPr>
          <a:xfrm>
            <a:off x="292100" y="188913"/>
            <a:ext cx="8529638" cy="968375"/>
          </a:xfrm>
          <a:prstGeom prst="rect">
            <a:avLst/>
          </a:prstGeom>
        </p:spPr>
        <p:txBody>
          <a:bodyPr/>
          <a:lstStyle/>
          <a:p>
            <a:pPr algn="ctr" fontAlgn="base">
              <a:spcBef>
                <a:spcPct val="0"/>
              </a:spcBef>
              <a:spcAft>
                <a:spcPct val="0"/>
              </a:spcAft>
              <a:defRPr/>
            </a:pPr>
            <a:r>
              <a:rPr lang="en-US" sz="3000" b="1" kern="0" dirty="0">
                <a:solidFill>
                  <a:srgbClr val="C00000"/>
                </a:solidFill>
                <a:cs typeface="Arial" pitchFamily="34" charset="0"/>
              </a:rPr>
              <a:t>Tumor responses to crizotinib by patient</a:t>
            </a:r>
          </a:p>
        </p:txBody>
      </p:sp>
      <p:sp>
        <p:nvSpPr>
          <p:cNvPr id="96259" name="TextBox 6"/>
          <p:cNvSpPr txBox="1">
            <a:spLocks noChangeArrowheads="1"/>
          </p:cNvSpPr>
          <p:nvPr/>
        </p:nvSpPr>
        <p:spPr bwMode="auto">
          <a:xfrm>
            <a:off x="1276350" y="2162175"/>
            <a:ext cx="2611438" cy="3079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latin typeface="Arial" pitchFamily="34" charset="0"/>
                <a:cs typeface="Arial" pitchFamily="34" charset="0"/>
              </a:rPr>
              <a:t>Median time to response: 8 wk</a:t>
            </a:r>
          </a:p>
        </p:txBody>
      </p:sp>
      <p:sp>
        <p:nvSpPr>
          <p:cNvPr id="96260" name="Rectangle 12"/>
          <p:cNvSpPr>
            <a:spLocks noChangeArrowheads="1"/>
          </p:cNvSpPr>
          <p:nvPr/>
        </p:nvSpPr>
        <p:spPr bwMode="auto">
          <a:xfrm>
            <a:off x="2990850" y="6375400"/>
            <a:ext cx="6135688" cy="461963"/>
          </a:xfrm>
          <a:prstGeom prst="rect">
            <a:avLst/>
          </a:prstGeom>
          <a:noFill/>
          <a:ln w="9525">
            <a:noFill/>
            <a:miter lim="800000"/>
            <a:headEnd/>
            <a:tailEnd/>
          </a:ln>
        </p:spPr>
        <p:txBody>
          <a:bodyPr anchor="ctr">
            <a:spAutoFit/>
          </a:bodyPr>
          <a:lstStyle/>
          <a:p>
            <a:pPr algn="r" fontAlgn="base">
              <a:spcBef>
                <a:spcPct val="0"/>
              </a:spcBef>
              <a:spcAft>
                <a:spcPct val="0"/>
              </a:spcAft>
            </a:pPr>
            <a:r>
              <a:rPr lang="en-US" sz="1200" b="1" i="1" smtClean="0">
                <a:solidFill>
                  <a:srgbClr val="000000"/>
                </a:solidFill>
                <a:cs typeface="Arial" pitchFamily="34" charset="0"/>
              </a:rPr>
              <a:t>1. Camidge et al., ASCO 2011; Abs #2501</a:t>
            </a:r>
          </a:p>
          <a:p>
            <a:pPr algn="r" fontAlgn="base">
              <a:spcBef>
                <a:spcPct val="0"/>
              </a:spcBef>
              <a:spcAft>
                <a:spcPct val="0"/>
              </a:spcAft>
            </a:pPr>
            <a:r>
              <a:rPr lang="en-US" sz="1200" b="1" i="1" smtClean="0">
                <a:solidFill>
                  <a:srgbClr val="000000"/>
                </a:solidFill>
                <a:cs typeface="Arial" pitchFamily="34" charset="0"/>
              </a:rPr>
              <a:t>2. Riely et al., IASLC 2011; Abs #O31.05</a:t>
            </a:r>
          </a:p>
        </p:txBody>
      </p:sp>
      <p:sp>
        <p:nvSpPr>
          <p:cNvPr id="96261" name="TextBox 7"/>
          <p:cNvSpPr txBox="1">
            <a:spLocks noChangeArrowheads="1"/>
          </p:cNvSpPr>
          <p:nvPr/>
        </p:nvSpPr>
        <p:spPr bwMode="auto">
          <a:xfrm>
            <a:off x="6256338" y="1233488"/>
            <a:ext cx="1719262" cy="4000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b="1" smtClean="0">
                <a:solidFill>
                  <a:srgbClr val="000000"/>
                </a:solidFill>
                <a:cs typeface="Arial" pitchFamily="34" charset="0"/>
              </a:rPr>
              <a:t>PROFILE 1005</a:t>
            </a:r>
            <a:r>
              <a:rPr lang="en-US" sz="2000" b="1" baseline="30000" smtClean="0">
                <a:solidFill>
                  <a:srgbClr val="000000"/>
                </a:solidFill>
                <a:cs typeface="Arial" pitchFamily="34" charset="0"/>
              </a:rPr>
              <a:t>2</a:t>
            </a:r>
          </a:p>
        </p:txBody>
      </p:sp>
      <p:sp>
        <p:nvSpPr>
          <p:cNvPr id="96262" name="TextBox 8"/>
          <p:cNvSpPr txBox="1">
            <a:spLocks noChangeArrowheads="1"/>
          </p:cNvSpPr>
          <p:nvPr/>
        </p:nvSpPr>
        <p:spPr bwMode="auto">
          <a:xfrm>
            <a:off x="1744663" y="1233488"/>
            <a:ext cx="1719262" cy="4000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b="1" smtClean="0">
                <a:solidFill>
                  <a:srgbClr val="000000"/>
                </a:solidFill>
                <a:cs typeface="Arial" pitchFamily="34" charset="0"/>
              </a:rPr>
              <a:t>PROFILE 1001</a:t>
            </a:r>
            <a:r>
              <a:rPr lang="en-US" sz="2000" b="1" baseline="30000" smtClean="0">
                <a:solidFill>
                  <a:srgbClr val="000000"/>
                </a:solidFill>
                <a:cs typeface="Arial" pitchFamily="34" charset="0"/>
              </a:rPr>
              <a:t>1</a:t>
            </a:r>
          </a:p>
        </p:txBody>
      </p:sp>
      <p:grpSp>
        <p:nvGrpSpPr>
          <p:cNvPr id="2" name="Group 13"/>
          <p:cNvGrpSpPr>
            <a:grpSpLocks/>
          </p:cNvGrpSpPr>
          <p:nvPr/>
        </p:nvGrpSpPr>
        <p:grpSpPr bwMode="auto">
          <a:xfrm>
            <a:off x="0" y="1533525"/>
            <a:ext cx="9144000" cy="4718050"/>
            <a:chOff x="0" y="1533341"/>
            <a:chExt cx="9144000" cy="4718234"/>
          </a:xfrm>
        </p:grpSpPr>
        <p:pic>
          <p:nvPicPr>
            <p:cNvPr id="96264" name="Picture 3"/>
            <p:cNvPicPr>
              <a:picLocks noChangeAspect="1" noChangeArrowheads="1"/>
            </p:cNvPicPr>
            <p:nvPr/>
          </p:nvPicPr>
          <p:blipFill>
            <a:blip r:embed="rId3" cstate="print"/>
            <a:srcRect l="12885" t="26918" r="12738" b="6250"/>
            <a:stretch>
              <a:fillRect/>
            </a:stretch>
          </p:blipFill>
          <p:spPr bwMode="auto">
            <a:xfrm>
              <a:off x="0" y="1631950"/>
              <a:ext cx="9144000" cy="4619625"/>
            </a:xfrm>
            <a:prstGeom prst="rect">
              <a:avLst/>
            </a:prstGeom>
            <a:noFill/>
            <a:ln w="9525">
              <a:noFill/>
              <a:miter lim="800000"/>
              <a:headEnd/>
              <a:tailEnd/>
            </a:ln>
          </p:spPr>
        </p:pic>
        <p:pic>
          <p:nvPicPr>
            <p:cNvPr id="96265" name="Picture 8"/>
            <p:cNvPicPr>
              <a:picLocks noChangeAspect="1" noChangeArrowheads="1"/>
            </p:cNvPicPr>
            <p:nvPr/>
          </p:nvPicPr>
          <p:blipFill>
            <a:blip r:embed="rId4" cstate="print"/>
            <a:srcRect/>
            <a:stretch>
              <a:fillRect/>
            </a:stretch>
          </p:blipFill>
          <p:spPr bwMode="auto">
            <a:xfrm>
              <a:off x="286240" y="1533341"/>
              <a:ext cx="337650" cy="23514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20"/>
          <p:cNvSpPr>
            <a:spLocks noChangeShapeType="1"/>
          </p:cNvSpPr>
          <p:nvPr/>
        </p:nvSpPr>
        <p:spPr bwMode="auto">
          <a:xfrm>
            <a:off x="2281238" y="2759075"/>
            <a:ext cx="66675"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55" name="Line 21"/>
          <p:cNvSpPr>
            <a:spLocks noChangeShapeType="1"/>
          </p:cNvSpPr>
          <p:nvPr/>
        </p:nvSpPr>
        <p:spPr bwMode="auto">
          <a:xfrm>
            <a:off x="2259013" y="2076450"/>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56" name="Line 22"/>
          <p:cNvSpPr>
            <a:spLocks noChangeShapeType="1"/>
          </p:cNvSpPr>
          <p:nvPr/>
        </p:nvSpPr>
        <p:spPr bwMode="auto">
          <a:xfrm>
            <a:off x="2224088" y="2111375"/>
            <a:ext cx="66675"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57" name="Line 23"/>
          <p:cNvSpPr>
            <a:spLocks noChangeShapeType="1"/>
          </p:cNvSpPr>
          <p:nvPr/>
        </p:nvSpPr>
        <p:spPr bwMode="auto">
          <a:xfrm>
            <a:off x="2224088" y="1819275"/>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58" name="Line 24"/>
          <p:cNvSpPr>
            <a:spLocks noChangeShapeType="1"/>
          </p:cNvSpPr>
          <p:nvPr/>
        </p:nvSpPr>
        <p:spPr bwMode="auto">
          <a:xfrm>
            <a:off x="2192338" y="1854200"/>
            <a:ext cx="66675"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59" name="Line 25"/>
          <p:cNvSpPr>
            <a:spLocks noChangeShapeType="1"/>
          </p:cNvSpPr>
          <p:nvPr/>
        </p:nvSpPr>
        <p:spPr bwMode="auto">
          <a:xfrm>
            <a:off x="2208213" y="1771650"/>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0" name="Line 26"/>
          <p:cNvSpPr>
            <a:spLocks noChangeShapeType="1"/>
          </p:cNvSpPr>
          <p:nvPr/>
        </p:nvSpPr>
        <p:spPr bwMode="auto">
          <a:xfrm>
            <a:off x="2176463" y="1806575"/>
            <a:ext cx="66675"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1" name="Line 27"/>
          <p:cNvSpPr>
            <a:spLocks noChangeShapeType="1"/>
          </p:cNvSpPr>
          <p:nvPr/>
        </p:nvSpPr>
        <p:spPr bwMode="auto">
          <a:xfrm>
            <a:off x="2125663" y="1622425"/>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2" name="Line 28"/>
          <p:cNvSpPr>
            <a:spLocks noChangeShapeType="1"/>
          </p:cNvSpPr>
          <p:nvPr/>
        </p:nvSpPr>
        <p:spPr bwMode="auto">
          <a:xfrm>
            <a:off x="2090738" y="1657350"/>
            <a:ext cx="69850"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3" name="Line 29"/>
          <p:cNvSpPr>
            <a:spLocks noChangeShapeType="1"/>
          </p:cNvSpPr>
          <p:nvPr/>
        </p:nvSpPr>
        <p:spPr bwMode="auto">
          <a:xfrm>
            <a:off x="1938338" y="1428750"/>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4" name="Line 30"/>
          <p:cNvSpPr>
            <a:spLocks noChangeShapeType="1"/>
          </p:cNvSpPr>
          <p:nvPr/>
        </p:nvSpPr>
        <p:spPr bwMode="auto">
          <a:xfrm>
            <a:off x="1903413" y="1463675"/>
            <a:ext cx="69850"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5" name="Line 45"/>
          <p:cNvSpPr>
            <a:spLocks noChangeShapeType="1"/>
          </p:cNvSpPr>
          <p:nvPr/>
        </p:nvSpPr>
        <p:spPr bwMode="auto">
          <a:xfrm>
            <a:off x="6978650"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6" name="Line 46"/>
          <p:cNvSpPr>
            <a:spLocks noChangeShapeType="1"/>
          </p:cNvSpPr>
          <p:nvPr/>
        </p:nvSpPr>
        <p:spPr bwMode="auto">
          <a:xfrm>
            <a:off x="6943725" y="4203700"/>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7" name="Line 47"/>
          <p:cNvSpPr>
            <a:spLocks noChangeShapeType="1"/>
          </p:cNvSpPr>
          <p:nvPr/>
        </p:nvSpPr>
        <p:spPr bwMode="auto">
          <a:xfrm>
            <a:off x="6635750"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8" name="Line 48"/>
          <p:cNvSpPr>
            <a:spLocks noChangeShapeType="1"/>
          </p:cNvSpPr>
          <p:nvPr/>
        </p:nvSpPr>
        <p:spPr bwMode="auto">
          <a:xfrm>
            <a:off x="6600825" y="4203700"/>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69" name="Line 49"/>
          <p:cNvSpPr>
            <a:spLocks noChangeShapeType="1"/>
          </p:cNvSpPr>
          <p:nvPr/>
        </p:nvSpPr>
        <p:spPr bwMode="auto">
          <a:xfrm>
            <a:off x="6267450"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0" name="Line 50"/>
          <p:cNvSpPr>
            <a:spLocks noChangeShapeType="1"/>
          </p:cNvSpPr>
          <p:nvPr/>
        </p:nvSpPr>
        <p:spPr bwMode="auto">
          <a:xfrm>
            <a:off x="6232525" y="4203700"/>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1" name="Line 51"/>
          <p:cNvSpPr>
            <a:spLocks noChangeShapeType="1"/>
          </p:cNvSpPr>
          <p:nvPr/>
        </p:nvSpPr>
        <p:spPr bwMode="auto">
          <a:xfrm>
            <a:off x="5349875"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2" name="Line 52"/>
          <p:cNvSpPr>
            <a:spLocks noChangeShapeType="1"/>
          </p:cNvSpPr>
          <p:nvPr/>
        </p:nvSpPr>
        <p:spPr bwMode="auto">
          <a:xfrm>
            <a:off x="5314950" y="4203700"/>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3" name="Line 53"/>
          <p:cNvSpPr>
            <a:spLocks noChangeShapeType="1"/>
          </p:cNvSpPr>
          <p:nvPr/>
        </p:nvSpPr>
        <p:spPr bwMode="auto">
          <a:xfrm>
            <a:off x="5330825"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4" name="Line 54"/>
          <p:cNvSpPr>
            <a:spLocks noChangeShapeType="1"/>
          </p:cNvSpPr>
          <p:nvPr/>
        </p:nvSpPr>
        <p:spPr bwMode="auto">
          <a:xfrm>
            <a:off x="5295900" y="4203700"/>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5" name="Line 55"/>
          <p:cNvSpPr>
            <a:spLocks noChangeShapeType="1"/>
          </p:cNvSpPr>
          <p:nvPr/>
        </p:nvSpPr>
        <p:spPr bwMode="auto">
          <a:xfrm>
            <a:off x="5311775"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6" name="Line 56"/>
          <p:cNvSpPr>
            <a:spLocks noChangeShapeType="1"/>
          </p:cNvSpPr>
          <p:nvPr/>
        </p:nvSpPr>
        <p:spPr bwMode="auto">
          <a:xfrm>
            <a:off x="5276850" y="4203700"/>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7" name="Line 57"/>
          <p:cNvSpPr>
            <a:spLocks noChangeShapeType="1"/>
          </p:cNvSpPr>
          <p:nvPr/>
        </p:nvSpPr>
        <p:spPr bwMode="auto">
          <a:xfrm>
            <a:off x="5019675"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8" name="Line 58"/>
          <p:cNvSpPr>
            <a:spLocks noChangeShapeType="1"/>
          </p:cNvSpPr>
          <p:nvPr/>
        </p:nvSpPr>
        <p:spPr bwMode="auto">
          <a:xfrm>
            <a:off x="4984750" y="4203700"/>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79" name="Line 59"/>
          <p:cNvSpPr>
            <a:spLocks noChangeShapeType="1"/>
          </p:cNvSpPr>
          <p:nvPr/>
        </p:nvSpPr>
        <p:spPr bwMode="auto">
          <a:xfrm>
            <a:off x="4686300" y="416877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0" name="Line 60"/>
          <p:cNvSpPr>
            <a:spLocks noChangeShapeType="1"/>
          </p:cNvSpPr>
          <p:nvPr/>
        </p:nvSpPr>
        <p:spPr bwMode="auto">
          <a:xfrm>
            <a:off x="4654550" y="4203700"/>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1" name="Line 61"/>
          <p:cNvSpPr>
            <a:spLocks noChangeShapeType="1"/>
          </p:cNvSpPr>
          <p:nvPr/>
        </p:nvSpPr>
        <p:spPr bwMode="auto">
          <a:xfrm>
            <a:off x="4622800" y="410845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2" name="Line 62"/>
          <p:cNvSpPr>
            <a:spLocks noChangeShapeType="1"/>
          </p:cNvSpPr>
          <p:nvPr/>
        </p:nvSpPr>
        <p:spPr bwMode="auto">
          <a:xfrm>
            <a:off x="4587875" y="4143375"/>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3" name="Line 63"/>
          <p:cNvSpPr>
            <a:spLocks noChangeShapeType="1"/>
          </p:cNvSpPr>
          <p:nvPr/>
        </p:nvSpPr>
        <p:spPr bwMode="auto">
          <a:xfrm>
            <a:off x="4314825" y="393700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4" name="Line 64"/>
          <p:cNvSpPr>
            <a:spLocks noChangeShapeType="1"/>
          </p:cNvSpPr>
          <p:nvPr/>
        </p:nvSpPr>
        <p:spPr bwMode="auto">
          <a:xfrm>
            <a:off x="4279900" y="3971925"/>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5" name="Line 65"/>
          <p:cNvSpPr>
            <a:spLocks noChangeShapeType="1"/>
          </p:cNvSpPr>
          <p:nvPr/>
        </p:nvSpPr>
        <p:spPr bwMode="auto">
          <a:xfrm>
            <a:off x="4292600" y="389572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6" name="Line 66"/>
          <p:cNvSpPr>
            <a:spLocks noChangeShapeType="1"/>
          </p:cNvSpPr>
          <p:nvPr/>
        </p:nvSpPr>
        <p:spPr bwMode="auto">
          <a:xfrm>
            <a:off x="4257675" y="3930650"/>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7" name="Line 67"/>
          <p:cNvSpPr>
            <a:spLocks noChangeShapeType="1"/>
          </p:cNvSpPr>
          <p:nvPr/>
        </p:nvSpPr>
        <p:spPr bwMode="auto">
          <a:xfrm>
            <a:off x="4232275" y="3895725"/>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8" name="Line 68"/>
          <p:cNvSpPr>
            <a:spLocks noChangeShapeType="1"/>
          </p:cNvSpPr>
          <p:nvPr/>
        </p:nvSpPr>
        <p:spPr bwMode="auto">
          <a:xfrm>
            <a:off x="4197350" y="3930650"/>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89" name="Line 69"/>
          <p:cNvSpPr>
            <a:spLocks noChangeShapeType="1"/>
          </p:cNvSpPr>
          <p:nvPr/>
        </p:nvSpPr>
        <p:spPr bwMode="auto">
          <a:xfrm>
            <a:off x="3956050" y="3844925"/>
            <a:ext cx="0" cy="66675"/>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0" name="Line 70"/>
          <p:cNvSpPr>
            <a:spLocks noChangeShapeType="1"/>
          </p:cNvSpPr>
          <p:nvPr/>
        </p:nvSpPr>
        <p:spPr bwMode="auto">
          <a:xfrm>
            <a:off x="3921125" y="3879850"/>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1" name="Line 71"/>
          <p:cNvSpPr>
            <a:spLocks noChangeShapeType="1"/>
          </p:cNvSpPr>
          <p:nvPr/>
        </p:nvSpPr>
        <p:spPr bwMode="auto">
          <a:xfrm>
            <a:off x="3454400" y="3556000"/>
            <a:ext cx="0" cy="66675"/>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2" name="Line 72"/>
          <p:cNvSpPr>
            <a:spLocks noChangeShapeType="1"/>
          </p:cNvSpPr>
          <p:nvPr/>
        </p:nvSpPr>
        <p:spPr bwMode="auto">
          <a:xfrm>
            <a:off x="3419475" y="3590925"/>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3" name="Line 73"/>
          <p:cNvSpPr>
            <a:spLocks noChangeShapeType="1"/>
          </p:cNvSpPr>
          <p:nvPr/>
        </p:nvSpPr>
        <p:spPr bwMode="auto">
          <a:xfrm>
            <a:off x="3155950" y="321945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4" name="Line 74"/>
          <p:cNvSpPr>
            <a:spLocks noChangeShapeType="1"/>
          </p:cNvSpPr>
          <p:nvPr/>
        </p:nvSpPr>
        <p:spPr bwMode="auto">
          <a:xfrm>
            <a:off x="3121025" y="3254375"/>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5" name="Line 75"/>
          <p:cNvSpPr>
            <a:spLocks noChangeShapeType="1"/>
          </p:cNvSpPr>
          <p:nvPr/>
        </p:nvSpPr>
        <p:spPr bwMode="auto">
          <a:xfrm>
            <a:off x="3009900" y="3190875"/>
            <a:ext cx="0" cy="66675"/>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6" name="Line 76"/>
          <p:cNvSpPr>
            <a:spLocks noChangeShapeType="1"/>
          </p:cNvSpPr>
          <p:nvPr/>
        </p:nvSpPr>
        <p:spPr bwMode="auto">
          <a:xfrm>
            <a:off x="2974975" y="3225800"/>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7" name="Line 77"/>
          <p:cNvSpPr>
            <a:spLocks noChangeShapeType="1"/>
          </p:cNvSpPr>
          <p:nvPr/>
        </p:nvSpPr>
        <p:spPr bwMode="auto">
          <a:xfrm>
            <a:off x="2946400" y="302895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8" name="Line 78"/>
          <p:cNvSpPr>
            <a:spLocks noChangeShapeType="1"/>
          </p:cNvSpPr>
          <p:nvPr/>
        </p:nvSpPr>
        <p:spPr bwMode="auto">
          <a:xfrm>
            <a:off x="2911475" y="3063875"/>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399" name="Line 79"/>
          <p:cNvSpPr>
            <a:spLocks noChangeShapeType="1"/>
          </p:cNvSpPr>
          <p:nvPr/>
        </p:nvSpPr>
        <p:spPr bwMode="auto">
          <a:xfrm>
            <a:off x="2889250" y="302895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0" name="Line 80"/>
          <p:cNvSpPr>
            <a:spLocks noChangeShapeType="1"/>
          </p:cNvSpPr>
          <p:nvPr/>
        </p:nvSpPr>
        <p:spPr bwMode="auto">
          <a:xfrm>
            <a:off x="2854325" y="3063875"/>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1" name="Line 81"/>
          <p:cNvSpPr>
            <a:spLocks noChangeShapeType="1"/>
          </p:cNvSpPr>
          <p:nvPr/>
        </p:nvSpPr>
        <p:spPr bwMode="auto">
          <a:xfrm>
            <a:off x="2760663" y="295275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2" name="Line 82"/>
          <p:cNvSpPr>
            <a:spLocks noChangeShapeType="1"/>
          </p:cNvSpPr>
          <p:nvPr/>
        </p:nvSpPr>
        <p:spPr bwMode="auto">
          <a:xfrm>
            <a:off x="2725738" y="2987675"/>
            <a:ext cx="68262"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3" name="Line 83"/>
          <p:cNvSpPr>
            <a:spLocks noChangeShapeType="1"/>
          </p:cNvSpPr>
          <p:nvPr/>
        </p:nvSpPr>
        <p:spPr bwMode="auto">
          <a:xfrm>
            <a:off x="2611438" y="266065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4" name="Line 84"/>
          <p:cNvSpPr>
            <a:spLocks noChangeShapeType="1"/>
          </p:cNvSpPr>
          <p:nvPr/>
        </p:nvSpPr>
        <p:spPr bwMode="auto">
          <a:xfrm>
            <a:off x="2576513" y="2695575"/>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5" name="Line 85"/>
          <p:cNvSpPr>
            <a:spLocks noChangeShapeType="1"/>
          </p:cNvSpPr>
          <p:nvPr/>
        </p:nvSpPr>
        <p:spPr bwMode="auto">
          <a:xfrm>
            <a:off x="2335213" y="237490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6" name="Line 86"/>
          <p:cNvSpPr>
            <a:spLocks noChangeShapeType="1"/>
          </p:cNvSpPr>
          <p:nvPr/>
        </p:nvSpPr>
        <p:spPr bwMode="auto">
          <a:xfrm>
            <a:off x="2300288" y="2409825"/>
            <a:ext cx="69850"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7" name="Line 87"/>
          <p:cNvSpPr>
            <a:spLocks noChangeShapeType="1"/>
          </p:cNvSpPr>
          <p:nvPr/>
        </p:nvSpPr>
        <p:spPr bwMode="auto">
          <a:xfrm>
            <a:off x="2303463" y="2301875"/>
            <a:ext cx="0" cy="66675"/>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8" name="Line 88"/>
          <p:cNvSpPr>
            <a:spLocks noChangeShapeType="1"/>
          </p:cNvSpPr>
          <p:nvPr/>
        </p:nvSpPr>
        <p:spPr bwMode="auto">
          <a:xfrm>
            <a:off x="2268538" y="2336800"/>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09" name="Line 89"/>
          <p:cNvSpPr>
            <a:spLocks noChangeShapeType="1"/>
          </p:cNvSpPr>
          <p:nvPr/>
        </p:nvSpPr>
        <p:spPr bwMode="auto">
          <a:xfrm>
            <a:off x="2224088" y="179070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0" name="Line 90"/>
          <p:cNvSpPr>
            <a:spLocks noChangeShapeType="1"/>
          </p:cNvSpPr>
          <p:nvPr/>
        </p:nvSpPr>
        <p:spPr bwMode="auto">
          <a:xfrm>
            <a:off x="2192338" y="1825625"/>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1" name="Line 91"/>
          <p:cNvSpPr>
            <a:spLocks noChangeShapeType="1"/>
          </p:cNvSpPr>
          <p:nvPr/>
        </p:nvSpPr>
        <p:spPr bwMode="auto">
          <a:xfrm>
            <a:off x="1941513" y="1428750"/>
            <a:ext cx="0" cy="6985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2" name="Line 92"/>
          <p:cNvSpPr>
            <a:spLocks noChangeShapeType="1"/>
          </p:cNvSpPr>
          <p:nvPr/>
        </p:nvSpPr>
        <p:spPr bwMode="auto">
          <a:xfrm>
            <a:off x="1906588" y="1463675"/>
            <a:ext cx="66675" cy="0"/>
          </a:xfrm>
          <a:prstGeom prst="line">
            <a:avLst/>
          </a:prstGeom>
          <a:noFill/>
          <a:ln w="28575">
            <a:solidFill>
              <a:srgbClr val="FF66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3" name="Freeform 19"/>
          <p:cNvSpPr>
            <a:spLocks/>
          </p:cNvSpPr>
          <p:nvPr/>
        </p:nvSpPr>
        <p:spPr bwMode="auto">
          <a:xfrm>
            <a:off x="1928813" y="1458913"/>
            <a:ext cx="6073775" cy="2905125"/>
          </a:xfrm>
          <a:custGeom>
            <a:avLst/>
            <a:gdLst>
              <a:gd name="T0" fmla="*/ 2147483647 w 3826"/>
              <a:gd name="T1" fmla="*/ 2147483647 h 1830"/>
              <a:gd name="T2" fmla="*/ 2147483647 w 3826"/>
              <a:gd name="T3" fmla="*/ 2147483647 h 1830"/>
              <a:gd name="T4" fmla="*/ 2147483647 w 3826"/>
              <a:gd name="T5" fmla="*/ 2147483647 h 1830"/>
              <a:gd name="T6" fmla="*/ 2147483647 w 3826"/>
              <a:gd name="T7" fmla="*/ 2147483647 h 1830"/>
              <a:gd name="T8" fmla="*/ 2147483647 w 3826"/>
              <a:gd name="T9" fmla="*/ 2147483647 h 1830"/>
              <a:gd name="T10" fmla="*/ 2147483647 w 3826"/>
              <a:gd name="T11" fmla="*/ 2147483647 h 1830"/>
              <a:gd name="T12" fmla="*/ 2147483647 w 3826"/>
              <a:gd name="T13" fmla="*/ 2147483647 h 1830"/>
              <a:gd name="T14" fmla="*/ 2147483647 w 3826"/>
              <a:gd name="T15" fmla="*/ 2147483647 h 1830"/>
              <a:gd name="T16" fmla="*/ 2147483647 w 3826"/>
              <a:gd name="T17" fmla="*/ 2147483647 h 1830"/>
              <a:gd name="T18" fmla="*/ 2147483647 w 3826"/>
              <a:gd name="T19" fmla="*/ 2147483647 h 1830"/>
              <a:gd name="T20" fmla="*/ 2147483647 w 3826"/>
              <a:gd name="T21" fmla="*/ 2147483647 h 1830"/>
              <a:gd name="T22" fmla="*/ 2147483647 w 3826"/>
              <a:gd name="T23" fmla="*/ 2147483647 h 1830"/>
              <a:gd name="T24" fmla="*/ 2147483647 w 3826"/>
              <a:gd name="T25" fmla="*/ 2147483647 h 1830"/>
              <a:gd name="T26" fmla="*/ 2147483647 w 3826"/>
              <a:gd name="T27" fmla="*/ 2147483647 h 1830"/>
              <a:gd name="T28" fmla="*/ 2147483647 w 3826"/>
              <a:gd name="T29" fmla="*/ 2147483647 h 1830"/>
              <a:gd name="T30" fmla="*/ 2147483647 w 3826"/>
              <a:gd name="T31" fmla="*/ 2147483647 h 1830"/>
              <a:gd name="T32" fmla="*/ 2147483647 w 3826"/>
              <a:gd name="T33" fmla="*/ 2147483647 h 1830"/>
              <a:gd name="T34" fmla="*/ 2147483647 w 3826"/>
              <a:gd name="T35" fmla="*/ 2147483647 h 1830"/>
              <a:gd name="T36" fmla="*/ 2147483647 w 3826"/>
              <a:gd name="T37" fmla="*/ 2147483647 h 1830"/>
              <a:gd name="T38" fmla="*/ 2147483647 w 3826"/>
              <a:gd name="T39" fmla="*/ 2147483647 h 1830"/>
              <a:gd name="T40" fmla="*/ 2147483647 w 3826"/>
              <a:gd name="T41" fmla="*/ 2147483647 h 1830"/>
              <a:gd name="T42" fmla="*/ 2147483647 w 3826"/>
              <a:gd name="T43" fmla="*/ 2147483647 h 1830"/>
              <a:gd name="T44" fmla="*/ 2147483647 w 3826"/>
              <a:gd name="T45" fmla="*/ 2147483647 h 1830"/>
              <a:gd name="T46" fmla="*/ 2147483647 w 3826"/>
              <a:gd name="T47" fmla="*/ 2147483647 h 1830"/>
              <a:gd name="T48" fmla="*/ 2147483647 w 3826"/>
              <a:gd name="T49" fmla="*/ 2147483647 h 1830"/>
              <a:gd name="T50" fmla="*/ 2147483647 w 3826"/>
              <a:gd name="T51" fmla="*/ 2147483647 h 1830"/>
              <a:gd name="T52" fmla="*/ 2147483647 w 3826"/>
              <a:gd name="T53" fmla="*/ 2147483647 h 1830"/>
              <a:gd name="T54" fmla="*/ 2147483647 w 3826"/>
              <a:gd name="T55" fmla="*/ 2147483647 h 1830"/>
              <a:gd name="T56" fmla="*/ 2147483647 w 3826"/>
              <a:gd name="T57" fmla="*/ 2147483647 h 1830"/>
              <a:gd name="T58" fmla="*/ 2147483647 w 3826"/>
              <a:gd name="T59" fmla="*/ 2147483647 h 1830"/>
              <a:gd name="T60" fmla="*/ 2147483647 w 3826"/>
              <a:gd name="T61" fmla="*/ 2147483647 h 1830"/>
              <a:gd name="T62" fmla="*/ 2147483647 w 3826"/>
              <a:gd name="T63" fmla="*/ 2147483647 h 1830"/>
              <a:gd name="T64" fmla="*/ 2147483647 w 3826"/>
              <a:gd name="T65" fmla="*/ 2147483647 h 1830"/>
              <a:gd name="T66" fmla="*/ 2147483647 w 3826"/>
              <a:gd name="T67" fmla="*/ 2147483647 h 1830"/>
              <a:gd name="T68" fmla="*/ 2147483647 w 3826"/>
              <a:gd name="T69" fmla="*/ 2147483647 h 1830"/>
              <a:gd name="T70" fmla="*/ 2147483647 w 3826"/>
              <a:gd name="T71" fmla="*/ 2147483647 h 1830"/>
              <a:gd name="T72" fmla="*/ 2147483647 w 3826"/>
              <a:gd name="T73" fmla="*/ 2147483647 h 1830"/>
              <a:gd name="T74" fmla="*/ 2147483647 w 3826"/>
              <a:gd name="T75" fmla="*/ 2147483647 h 1830"/>
              <a:gd name="T76" fmla="*/ 2147483647 w 3826"/>
              <a:gd name="T77" fmla="*/ 2147483647 h 1830"/>
              <a:gd name="T78" fmla="*/ 2147483647 w 3826"/>
              <a:gd name="T79" fmla="*/ 2147483647 h 1830"/>
              <a:gd name="T80" fmla="*/ 2147483647 w 3826"/>
              <a:gd name="T81" fmla="*/ 2147483647 h 1830"/>
              <a:gd name="T82" fmla="*/ 2147483647 w 3826"/>
              <a:gd name="T83" fmla="*/ 2147483647 h 1830"/>
              <a:gd name="T84" fmla="*/ 2147483647 w 3826"/>
              <a:gd name="T85" fmla="*/ 2147483647 h 1830"/>
              <a:gd name="T86" fmla="*/ 2147483647 w 3826"/>
              <a:gd name="T87" fmla="*/ 2147483647 h 1830"/>
              <a:gd name="T88" fmla="*/ 2147483647 w 3826"/>
              <a:gd name="T89" fmla="*/ 2147483647 h 1830"/>
              <a:gd name="T90" fmla="*/ 2147483647 w 3826"/>
              <a:gd name="T91" fmla="*/ 2147483647 h 1830"/>
              <a:gd name="T92" fmla="*/ 2147483647 w 3826"/>
              <a:gd name="T93" fmla="*/ 2147483647 h 1830"/>
              <a:gd name="T94" fmla="*/ 2147483647 w 3826"/>
              <a:gd name="T95" fmla="*/ 2147483647 h 1830"/>
              <a:gd name="T96" fmla="*/ 2147483647 w 3826"/>
              <a:gd name="T97" fmla="*/ 2147483647 h 1830"/>
              <a:gd name="T98" fmla="*/ 2147483647 w 3826"/>
              <a:gd name="T99" fmla="*/ 2147483647 h 1830"/>
              <a:gd name="T100" fmla="*/ 2147483647 w 3826"/>
              <a:gd name="T101" fmla="*/ 2147483647 h 1830"/>
              <a:gd name="T102" fmla="*/ 2147483647 w 3826"/>
              <a:gd name="T103" fmla="*/ 2147483647 h 1830"/>
              <a:gd name="T104" fmla="*/ 2147483647 w 3826"/>
              <a:gd name="T105" fmla="*/ 2147483647 h 1830"/>
              <a:gd name="T106" fmla="*/ 2147483647 w 3826"/>
              <a:gd name="T107" fmla="*/ 2147483647 h 18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26"/>
              <a:gd name="T163" fmla="*/ 0 h 1830"/>
              <a:gd name="T164" fmla="*/ 3826 w 3826"/>
              <a:gd name="T165" fmla="*/ 1830 h 18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26" h="1830">
                <a:moveTo>
                  <a:pt x="0" y="0"/>
                </a:moveTo>
                <a:lnTo>
                  <a:pt x="107" y="0"/>
                </a:lnTo>
                <a:lnTo>
                  <a:pt x="107" y="14"/>
                </a:lnTo>
                <a:lnTo>
                  <a:pt x="113" y="14"/>
                </a:lnTo>
                <a:lnTo>
                  <a:pt x="113" y="26"/>
                </a:lnTo>
                <a:lnTo>
                  <a:pt x="119" y="26"/>
                </a:lnTo>
                <a:lnTo>
                  <a:pt x="119" y="36"/>
                </a:lnTo>
                <a:lnTo>
                  <a:pt x="125" y="36"/>
                </a:lnTo>
                <a:lnTo>
                  <a:pt x="125" y="40"/>
                </a:lnTo>
                <a:lnTo>
                  <a:pt x="131" y="40"/>
                </a:lnTo>
                <a:lnTo>
                  <a:pt x="131" y="52"/>
                </a:lnTo>
                <a:lnTo>
                  <a:pt x="183" y="52"/>
                </a:lnTo>
                <a:lnTo>
                  <a:pt x="183" y="58"/>
                </a:lnTo>
                <a:lnTo>
                  <a:pt x="187" y="58"/>
                </a:lnTo>
                <a:lnTo>
                  <a:pt x="187" y="66"/>
                </a:lnTo>
                <a:lnTo>
                  <a:pt x="193" y="66"/>
                </a:lnTo>
                <a:lnTo>
                  <a:pt x="193" y="76"/>
                </a:lnTo>
                <a:lnTo>
                  <a:pt x="197" y="76"/>
                </a:lnTo>
                <a:lnTo>
                  <a:pt x="197" y="80"/>
                </a:lnTo>
                <a:lnTo>
                  <a:pt x="207" y="80"/>
                </a:lnTo>
                <a:lnTo>
                  <a:pt x="207" y="92"/>
                </a:lnTo>
                <a:lnTo>
                  <a:pt x="219" y="92"/>
                </a:lnTo>
                <a:lnTo>
                  <a:pt x="219" y="142"/>
                </a:lnTo>
                <a:lnTo>
                  <a:pt x="223" y="142"/>
                </a:lnTo>
                <a:lnTo>
                  <a:pt x="223" y="152"/>
                </a:lnTo>
                <a:lnTo>
                  <a:pt x="235" y="152"/>
                </a:lnTo>
                <a:lnTo>
                  <a:pt x="235" y="166"/>
                </a:lnTo>
                <a:lnTo>
                  <a:pt x="249" y="166"/>
                </a:lnTo>
                <a:lnTo>
                  <a:pt x="249" y="178"/>
                </a:lnTo>
                <a:lnTo>
                  <a:pt x="259" y="178"/>
                </a:lnTo>
                <a:lnTo>
                  <a:pt x="259" y="186"/>
                </a:lnTo>
                <a:lnTo>
                  <a:pt x="265" y="186"/>
                </a:lnTo>
                <a:lnTo>
                  <a:pt x="265" y="192"/>
                </a:lnTo>
                <a:lnTo>
                  <a:pt x="285" y="192"/>
                </a:lnTo>
                <a:lnTo>
                  <a:pt x="285" y="224"/>
                </a:lnTo>
                <a:lnTo>
                  <a:pt x="323" y="224"/>
                </a:lnTo>
                <a:lnTo>
                  <a:pt x="323" y="236"/>
                </a:lnTo>
                <a:lnTo>
                  <a:pt x="343" y="236"/>
                </a:lnTo>
                <a:lnTo>
                  <a:pt x="343" y="252"/>
                </a:lnTo>
                <a:lnTo>
                  <a:pt x="373" y="252"/>
                </a:lnTo>
                <a:lnTo>
                  <a:pt x="373" y="262"/>
                </a:lnTo>
                <a:lnTo>
                  <a:pt x="397" y="262"/>
                </a:lnTo>
                <a:lnTo>
                  <a:pt x="397" y="276"/>
                </a:lnTo>
                <a:lnTo>
                  <a:pt x="425" y="276"/>
                </a:lnTo>
                <a:lnTo>
                  <a:pt x="425" y="302"/>
                </a:lnTo>
                <a:lnTo>
                  <a:pt x="433" y="302"/>
                </a:lnTo>
                <a:lnTo>
                  <a:pt x="433" y="318"/>
                </a:lnTo>
                <a:lnTo>
                  <a:pt x="443" y="318"/>
                </a:lnTo>
                <a:lnTo>
                  <a:pt x="443" y="422"/>
                </a:lnTo>
                <a:lnTo>
                  <a:pt x="481" y="422"/>
                </a:lnTo>
                <a:lnTo>
                  <a:pt x="481" y="432"/>
                </a:lnTo>
                <a:lnTo>
                  <a:pt x="491" y="432"/>
                </a:lnTo>
                <a:lnTo>
                  <a:pt x="491" y="448"/>
                </a:lnTo>
                <a:lnTo>
                  <a:pt x="537" y="448"/>
                </a:lnTo>
                <a:lnTo>
                  <a:pt x="537" y="458"/>
                </a:lnTo>
                <a:lnTo>
                  <a:pt x="551" y="458"/>
                </a:lnTo>
                <a:lnTo>
                  <a:pt x="551" y="466"/>
                </a:lnTo>
                <a:lnTo>
                  <a:pt x="553" y="466"/>
                </a:lnTo>
                <a:lnTo>
                  <a:pt x="553" y="478"/>
                </a:lnTo>
                <a:lnTo>
                  <a:pt x="603" y="478"/>
                </a:lnTo>
                <a:lnTo>
                  <a:pt x="603" y="492"/>
                </a:lnTo>
                <a:lnTo>
                  <a:pt x="609" y="492"/>
                </a:lnTo>
                <a:lnTo>
                  <a:pt x="609" y="502"/>
                </a:lnTo>
                <a:lnTo>
                  <a:pt x="613" y="502"/>
                </a:lnTo>
                <a:lnTo>
                  <a:pt x="613" y="506"/>
                </a:lnTo>
                <a:lnTo>
                  <a:pt x="619" y="506"/>
                </a:lnTo>
                <a:lnTo>
                  <a:pt x="619" y="536"/>
                </a:lnTo>
                <a:lnTo>
                  <a:pt x="631" y="536"/>
                </a:lnTo>
                <a:lnTo>
                  <a:pt x="631" y="580"/>
                </a:lnTo>
                <a:lnTo>
                  <a:pt x="643" y="580"/>
                </a:lnTo>
                <a:lnTo>
                  <a:pt x="643" y="628"/>
                </a:lnTo>
                <a:lnTo>
                  <a:pt x="653" y="628"/>
                </a:lnTo>
                <a:lnTo>
                  <a:pt x="653" y="652"/>
                </a:lnTo>
                <a:lnTo>
                  <a:pt x="683" y="652"/>
                </a:lnTo>
                <a:lnTo>
                  <a:pt x="683" y="666"/>
                </a:lnTo>
                <a:lnTo>
                  <a:pt x="819" y="666"/>
                </a:lnTo>
                <a:lnTo>
                  <a:pt x="819" y="698"/>
                </a:lnTo>
                <a:lnTo>
                  <a:pt x="823" y="698"/>
                </a:lnTo>
                <a:lnTo>
                  <a:pt x="823" y="710"/>
                </a:lnTo>
                <a:lnTo>
                  <a:pt x="829" y="710"/>
                </a:lnTo>
                <a:lnTo>
                  <a:pt x="829" y="714"/>
                </a:lnTo>
                <a:lnTo>
                  <a:pt x="835" y="714"/>
                </a:lnTo>
                <a:lnTo>
                  <a:pt x="835" y="720"/>
                </a:lnTo>
                <a:lnTo>
                  <a:pt x="837" y="720"/>
                </a:lnTo>
                <a:lnTo>
                  <a:pt x="837" y="730"/>
                </a:lnTo>
                <a:lnTo>
                  <a:pt x="849" y="730"/>
                </a:lnTo>
                <a:lnTo>
                  <a:pt x="849" y="776"/>
                </a:lnTo>
                <a:lnTo>
                  <a:pt x="853" y="776"/>
                </a:lnTo>
                <a:lnTo>
                  <a:pt x="853" y="836"/>
                </a:lnTo>
                <a:lnTo>
                  <a:pt x="861" y="836"/>
                </a:lnTo>
                <a:lnTo>
                  <a:pt x="861" y="850"/>
                </a:lnTo>
                <a:lnTo>
                  <a:pt x="869" y="850"/>
                </a:lnTo>
                <a:lnTo>
                  <a:pt x="869" y="864"/>
                </a:lnTo>
                <a:lnTo>
                  <a:pt x="923" y="864"/>
                </a:lnTo>
                <a:lnTo>
                  <a:pt x="923" y="868"/>
                </a:lnTo>
                <a:lnTo>
                  <a:pt x="929" y="868"/>
                </a:lnTo>
                <a:lnTo>
                  <a:pt x="929" y="880"/>
                </a:lnTo>
                <a:lnTo>
                  <a:pt x="965" y="880"/>
                </a:lnTo>
                <a:lnTo>
                  <a:pt x="965" y="894"/>
                </a:lnTo>
                <a:lnTo>
                  <a:pt x="1031" y="894"/>
                </a:lnTo>
                <a:lnTo>
                  <a:pt x="1031" y="932"/>
                </a:lnTo>
                <a:lnTo>
                  <a:pt x="1033" y="932"/>
                </a:lnTo>
                <a:lnTo>
                  <a:pt x="1033" y="948"/>
                </a:lnTo>
                <a:lnTo>
                  <a:pt x="1067" y="948"/>
                </a:lnTo>
                <a:lnTo>
                  <a:pt x="1067" y="980"/>
                </a:lnTo>
                <a:lnTo>
                  <a:pt x="1079" y="980"/>
                </a:lnTo>
                <a:lnTo>
                  <a:pt x="1079" y="996"/>
                </a:lnTo>
                <a:lnTo>
                  <a:pt x="1091" y="996"/>
                </a:lnTo>
                <a:lnTo>
                  <a:pt x="1091" y="1008"/>
                </a:lnTo>
                <a:lnTo>
                  <a:pt x="1115" y="1008"/>
                </a:lnTo>
                <a:lnTo>
                  <a:pt x="1115" y="1028"/>
                </a:lnTo>
                <a:lnTo>
                  <a:pt x="1175" y="1028"/>
                </a:lnTo>
                <a:lnTo>
                  <a:pt x="1175" y="1044"/>
                </a:lnTo>
                <a:lnTo>
                  <a:pt x="1251" y="1044"/>
                </a:lnTo>
                <a:lnTo>
                  <a:pt x="1251" y="1080"/>
                </a:lnTo>
                <a:lnTo>
                  <a:pt x="1269" y="1080"/>
                </a:lnTo>
                <a:lnTo>
                  <a:pt x="1269" y="1098"/>
                </a:lnTo>
                <a:lnTo>
                  <a:pt x="1285" y="1098"/>
                </a:lnTo>
                <a:lnTo>
                  <a:pt x="1285" y="1120"/>
                </a:lnTo>
                <a:lnTo>
                  <a:pt x="1295" y="1120"/>
                </a:lnTo>
                <a:lnTo>
                  <a:pt x="1295" y="1150"/>
                </a:lnTo>
                <a:lnTo>
                  <a:pt x="1299" y="1150"/>
                </a:lnTo>
                <a:lnTo>
                  <a:pt x="1299" y="1172"/>
                </a:lnTo>
                <a:lnTo>
                  <a:pt x="1309" y="1172"/>
                </a:lnTo>
                <a:lnTo>
                  <a:pt x="1309" y="1192"/>
                </a:lnTo>
                <a:lnTo>
                  <a:pt x="1349" y="1192"/>
                </a:lnTo>
                <a:lnTo>
                  <a:pt x="1349" y="1208"/>
                </a:lnTo>
                <a:lnTo>
                  <a:pt x="1385" y="1208"/>
                </a:lnTo>
                <a:lnTo>
                  <a:pt x="1385" y="1230"/>
                </a:lnTo>
                <a:lnTo>
                  <a:pt x="1481" y="1230"/>
                </a:lnTo>
                <a:lnTo>
                  <a:pt x="1481" y="1270"/>
                </a:lnTo>
                <a:lnTo>
                  <a:pt x="1489" y="1270"/>
                </a:lnTo>
                <a:lnTo>
                  <a:pt x="1489" y="1286"/>
                </a:lnTo>
                <a:lnTo>
                  <a:pt x="1589" y="1286"/>
                </a:lnTo>
                <a:lnTo>
                  <a:pt x="1589" y="1308"/>
                </a:lnTo>
                <a:lnTo>
                  <a:pt x="1665" y="1308"/>
                </a:lnTo>
                <a:lnTo>
                  <a:pt x="1665" y="1328"/>
                </a:lnTo>
                <a:lnTo>
                  <a:pt x="1675" y="1328"/>
                </a:lnTo>
                <a:lnTo>
                  <a:pt x="1675" y="1350"/>
                </a:lnTo>
                <a:lnTo>
                  <a:pt x="1705" y="1350"/>
                </a:lnTo>
                <a:lnTo>
                  <a:pt x="1705" y="1372"/>
                </a:lnTo>
                <a:lnTo>
                  <a:pt x="1709" y="1372"/>
                </a:lnTo>
                <a:lnTo>
                  <a:pt x="1709" y="1394"/>
                </a:lnTo>
                <a:lnTo>
                  <a:pt x="1719" y="1394"/>
                </a:lnTo>
                <a:lnTo>
                  <a:pt x="1719" y="1422"/>
                </a:lnTo>
                <a:lnTo>
                  <a:pt x="1881" y="1422"/>
                </a:lnTo>
                <a:lnTo>
                  <a:pt x="1881" y="1452"/>
                </a:lnTo>
                <a:lnTo>
                  <a:pt x="1901" y="1452"/>
                </a:lnTo>
                <a:lnTo>
                  <a:pt x="1901" y="1478"/>
                </a:lnTo>
                <a:lnTo>
                  <a:pt x="1915" y="1478"/>
                </a:lnTo>
                <a:lnTo>
                  <a:pt x="1915" y="1536"/>
                </a:lnTo>
                <a:lnTo>
                  <a:pt x="2131" y="1536"/>
                </a:lnTo>
                <a:lnTo>
                  <a:pt x="2131" y="1574"/>
                </a:lnTo>
                <a:lnTo>
                  <a:pt x="2397" y="1574"/>
                </a:lnTo>
                <a:lnTo>
                  <a:pt x="2397" y="1624"/>
                </a:lnTo>
                <a:lnTo>
                  <a:pt x="2411" y="1624"/>
                </a:lnTo>
                <a:lnTo>
                  <a:pt x="2411" y="1670"/>
                </a:lnTo>
                <a:lnTo>
                  <a:pt x="2595" y="1670"/>
                </a:lnTo>
                <a:lnTo>
                  <a:pt x="2595" y="1752"/>
                </a:lnTo>
                <a:lnTo>
                  <a:pt x="2763" y="1752"/>
                </a:lnTo>
                <a:lnTo>
                  <a:pt x="2763" y="1830"/>
                </a:lnTo>
                <a:lnTo>
                  <a:pt x="3826" y="1830"/>
                </a:lnTo>
              </a:path>
            </a:pathLst>
          </a:custGeom>
          <a:noFill/>
          <a:ln w="28575" cap="flat">
            <a:solidFill>
              <a:schemeClr val="accent2"/>
            </a:solidFill>
            <a:prstDash val="solid"/>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4" name="Line 31"/>
          <p:cNvSpPr>
            <a:spLocks noChangeShapeType="1"/>
          </p:cNvSpPr>
          <p:nvPr/>
        </p:nvSpPr>
        <p:spPr bwMode="auto">
          <a:xfrm>
            <a:off x="5603875" y="39576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5" name="Line 32"/>
          <p:cNvSpPr>
            <a:spLocks noChangeShapeType="1"/>
          </p:cNvSpPr>
          <p:nvPr/>
        </p:nvSpPr>
        <p:spPr bwMode="auto">
          <a:xfrm>
            <a:off x="5311775" y="39227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6" name="Line 33"/>
          <p:cNvSpPr>
            <a:spLocks noChangeShapeType="1"/>
          </p:cNvSpPr>
          <p:nvPr/>
        </p:nvSpPr>
        <p:spPr bwMode="auto">
          <a:xfrm>
            <a:off x="5276850" y="39576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7" name="Line 34"/>
          <p:cNvSpPr>
            <a:spLocks noChangeShapeType="1"/>
          </p:cNvSpPr>
          <p:nvPr/>
        </p:nvSpPr>
        <p:spPr bwMode="auto">
          <a:xfrm>
            <a:off x="5330825" y="39227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8" name="Line 35"/>
          <p:cNvSpPr>
            <a:spLocks noChangeShapeType="1"/>
          </p:cNvSpPr>
          <p:nvPr/>
        </p:nvSpPr>
        <p:spPr bwMode="auto">
          <a:xfrm>
            <a:off x="5295900" y="39576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19" name="Line 36"/>
          <p:cNvSpPr>
            <a:spLocks noChangeShapeType="1"/>
          </p:cNvSpPr>
          <p:nvPr/>
        </p:nvSpPr>
        <p:spPr bwMode="auto">
          <a:xfrm>
            <a:off x="5286375" y="38623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0" name="Line 37"/>
          <p:cNvSpPr>
            <a:spLocks noChangeShapeType="1"/>
          </p:cNvSpPr>
          <p:nvPr/>
        </p:nvSpPr>
        <p:spPr bwMode="auto">
          <a:xfrm>
            <a:off x="5251450" y="389731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1" name="Line 38"/>
          <p:cNvSpPr>
            <a:spLocks noChangeShapeType="1"/>
          </p:cNvSpPr>
          <p:nvPr/>
        </p:nvSpPr>
        <p:spPr bwMode="auto">
          <a:xfrm>
            <a:off x="5248275" y="38623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2" name="Line 39"/>
          <p:cNvSpPr>
            <a:spLocks noChangeShapeType="1"/>
          </p:cNvSpPr>
          <p:nvPr/>
        </p:nvSpPr>
        <p:spPr bwMode="auto">
          <a:xfrm>
            <a:off x="5213350" y="389731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3" name="Line 40"/>
          <p:cNvSpPr>
            <a:spLocks noChangeShapeType="1"/>
          </p:cNvSpPr>
          <p:nvPr/>
        </p:nvSpPr>
        <p:spPr bwMode="auto">
          <a:xfrm>
            <a:off x="5032375" y="38623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4" name="Line 41"/>
          <p:cNvSpPr>
            <a:spLocks noChangeShapeType="1"/>
          </p:cNvSpPr>
          <p:nvPr/>
        </p:nvSpPr>
        <p:spPr bwMode="auto">
          <a:xfrm>
            <a:off x="4997450" y="389731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5" name="Line 42"/>
          <p:cNvSpPr>
            <a:spLocks noChangeShapeType="1"/>
          </p:cNvSpPr>
          <p:nvPr/>
        </p:nvSpPr>
        <p:spPr bwMode="auto">
          <a:xfrm>
            <a:off x="4968875" y="381793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6" name="Line 43"/>
          <p:cNvSpPr>
            <a:spLocks noChangeShapeType="1"/>
          </p:cNvSpPr>
          <p:nvPr/>
        </p:nvSpPr>
        <p:spPr bwMode="auto">
          <a:xfrm>
            <a:off x="4933950" y="385286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7" name="Line 44"/>
          <p:cNvSpPr>
            <a:spLocks noChangeShapeType="1"/>
          </p:cNvSpPr>
          <p:nvPr/>
        </p:nvSpPr>
        <p:spPr bwMode="auto">
          <a:xfrm>
            <a:off x="4946650" y="376713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8" name="Line 93"/>
          <p:cNvSpPr>
            <a:spLocks noChangeShapeType="1"/>
          </p:cNvSpPr>
          <p:nvPr/>
        </p:nvSpPr>
        <p:spPr bwMode="auto">
          <a:xfrm>
            <a:off x="2914650" y="242411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29" name="Line 94"/>
          <p:cNvSpPr>
            <a:spLocks noChangeShapeType="1"/>
          </p:cNvSpPr>
          <p:nvPr/>
        </p:nvSpPr>
        <p:spPr bwMode="auto">
          <a:xfrm>
            <a:off x="2927350" y="23129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0" name="Line 95"/>
          <p:cNvSpPr>
            <a:spLocks noChangeShapeType="1"/>
          </p:cNvSpPr>
          <p:nvPr/>
        </p:nvSpPr>
        <p:spPr bwMode="auto">
          <a:xfrm>
            <a:off x="2895600" y="234791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1" name="Line 96"/>
          <p:cNvSpPr>
            <a:spLocks noChangeShapeType="1"/>
          </p:cNvSpPr>
          <p:nvPr/>
        </p:nvSpPr>
        <p:spPr bwMode="auto">
          <a:xfrm>
            <a:off x="2663825" y="2093913"/>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2" name="Line 97"/>
          <p:cNvSpPr>
            <a:spLocks noChangeShapeType="1"/>
          </p:cNvSpPr>
          <p:nvPr/>
        </p:nvSpPr>
        <p:spPr bwMode="auto">
          <a:xfrm>
            <a:off x="2628900" y="21256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3" name="Line 98"/>
          <p:cNvSpPr>
            <a:spLocks noChangeShapeType="1"/>
          </p:cNvSpPr>
          <p:nvPr/>
        </p:nvSpPr>
        <p:spPr bwMode="auto">
          <a:xfrm>
            <a:off x="2632075" y="206533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4" name="Line 99"/>
          <p:cNvSpPr>
            <a:spLocks noChangeShapeType="1"/>
          </p:cNvSpPr>
          <p:nvPr/>
        </p:nvSpPr>
        <p:spPr bwMode="auto">
          <a:xfrm>
            <a:off x="2597150" y="21002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5" name="Line 100"/>
          <p:cNvSpPr>
            <a:spLocks noChangeShapeType="1"/>
          </p:cNvSpPr>
          <p:nvPr/>
        </p:nvSpPr>
        <p:spPr bwMode="auto">
          <a:xfrm>
            <a:off x="2622550" y="1935163"/>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6" name="Line 101"/>
          <p:cNvSpPr>
            <a:spLocks noChangeShapeType="1"/>
          </p:cNvSpPr>
          <p:nvPr/>
        </p:nvSpPr>
        <p:spPr bwMode="auto">
          <a:xfrm>
            <a:off x="2587625" y="197008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7" name="Line 102"/>
          <p:cNvSpPr>
            <a:spLocks noChangeShapeType="1"/>
          </p:cNvSpPr>
          <p:nvPr/>
        </p:nvSpPr>
        <p:spPr bwMode="auto">
          <a:xfrm>
            <a:off x="2603500" y="18653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8" name="Line 103"/>
          <p:cNvSpPr>
            <a:spLocks noChangeShapeType="1"/>
          </p:cNvSpPr>
          <p:nvPr/>
        </p:nvSpPr>
        <p:spPr bwMode="auto">
          <a:xfrm>
            <a:off x="2568575" y="19002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39" name="Line 104"/>
          <p:cNvSpPr>
            <a:spLocks noChangeShapeType="1"/>
          </p:cNvSpPr>
          <p:nvPr/>
        </p:nvSpPr>
        <p:spPr bwMode="auto">
          <a:xfrm>
            <a:off x="2324100" y="16906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0" name="Line 105"/>
          <p:cNvSpPr>
            <a:spLocks noChangeShapeType="1"/>
          </p:cNvSpPr>
          <p:nvPr/>
        </p:nvSpPr>
        <p:spPr bwMode="auto">
          <a:xfrm>
            <a:off x="2289175" y="17224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1" name="Line 106"/>
          <p:cNvSpPr>
            <a:spLocks noChangeShapeType="1"/>
          </p:cNvSpPr>
          <p:nvPr/>
        </p:nvSpPr>
        <p:spPr bwMode="auto">
          <a:xfrm>
            <a:off x="2305050" y="16906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2" name="Line 107"/>
          <p:cNvSpPr>
            <a:spLocks noChangeShapeType="1"/>
          </p:cNvSpPr>
          <p:nvPr/>
        </p:nvSpPr>
        <p:spPr bwMode="auto">
          <a:xfrm>
            <a:off x="2270125" y="17224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3" name="Line 108"/>
          <p:cNvSpPr>
            <a:spLocks noChangeShapeType="1"/>
          </p:cNvSpPr>
          <p:nvPr/>
        </p:nvSpPr>
        <p:spPr bwMode="auto">
          <a:xfrm>
            <a:off x="2279650" y="164623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4" name="Line 109"/>
          <p:cNvSpPr>
            <a:spLocks noChangeShapeType="1"/>
          </p:cNvSpPr>
          <p:nvPr/>
        </p:nvSpPr>
        <p:spPr bwMode="auto">
          <a:xfrm>
            <a:off x="2244725" y="16811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5" name="Line 110"/>
          <p:cNvSpPr>
            <a:spLocks noChangeShapeType="1"/>
          </p:cNvSpPr>
          <p:nvPr/>
        </p:nvSpPr>
        <p:spPr bwMode="auto">
          <a:xfrm>
            <a:off x="2289175" y="167163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6" name="Line 111"/>
          <p:cNvSpPr>
            <a:spLocks noChangeShapeType="1"/>
          </p:cNvSpPr>
          <p:nvPr/>
        </p:nvSpPr>
        <p:spPr bwMode="auto">
          <a:xfrm>
            <a:off x="2257425" y="170338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7" name="Line 112"/>
          <p:cNvSpPr>
            <a:spLocks noChangeShapeType="1"/>
          </p:cNvSpPr>
          <p:nvPr/>
        </p:nvSpPr>
        <p:spPr bwMode="auto">
          <a:xfrm>
            <a:off x="2257425" y="157003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8" name="Line 113"/>
          <p:cNvSpPr>
            <a:spLocks noChangeShapeType="1"/>
          </p:cNvSpPr>
          <p:nvPr/>
        </p:nvSpPr>
        <p:spPr bwMode="auto">
          <a:xfrm>
            <a:off x="2225675" y="160178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49" name="Line 114"/>
          <p:cNvSpPr>
            <a:spLocks noChangeShapeType="1"/>
          </p:cNvSpPr>
          <p:nvPr/>
        </p:nvSpPr>
        <p:spPr bwMode="auto">
          <a:xfrm>
            <a:off x="2219325" y="151923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0" name="Line 115"/>
          <p:cNvSpPr>
            <a:spLocks noChangeShapeType="1"/>
          </p:cNvSpPr>
          <p:nvPr/>
        </p:nvSpPr>
        <p:spPr bwMode="auto">
          <a:xfrm>
            <a:off x="2184400" y="15541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1" name="Freeform 6"/>
          <p:cNvSpPr>
            <a:spLocks/>
          </p:cNvSpPr>
          <p:nvPr/>
        </p:nvSpPr>
        <p:spPr bwMode="auto">
          <a:xfrm>
            <a:off x="1925638" y="1449388"/>
            <a:ext cx="6213475" cy="3286125"/>
          </a:xfrm>
          <a:custGeom>
            <a:avLst/>
            <a:gdLst>
              <a:gd name="T0" fmla="*/ 0 w 3914"/>
              <a:gd name="T1" fmla="*/ 0 h 2070"/>
              <a:gd name="T2" fmla="*/ 0 w 3914"/>
              <a:gd name="T3" fmla="*/ 2147483647 h 2070"/>
              <a:gd name="T4" fmla="*/ 2147483647 w 3914"/>
              <a:gd name="T5" fmla="*/ 2147483647 h 2070"/>
              <a:gd name="T6" fmla="*/ 0 60000 65536"/>
              <a:gd name="T7" fmla="*/ 0 60000 65536"/>
              <a:gd name="T8" fmla="*/ 0 60000 65536"/>
              <a:gd name="T9" fmla="*/ 0 w 3914"/>
              <a:gd name="T10" fmla="*/ 0 h 2070"/>
              <a:gd name="T11" fmla="*/ 3914 w 3914"/>
              <a:gd name="T12" fmla="*/ 2070 h 2070"/>
            </a:gdLst>
            <a:ahLst/>
            <a:cxnLst>
              <a:cxn ang="T6">
                <a:pos x="T0" y="T1"/>
              </a:cxn>
              <a:cxn ang="T7">
                <a:pos x="T2" y="T3"/>
              </a:cxn>
              <a:cxn ang="T8">
                <a:pos x="T4" y="T5"/>
              </a:cxn>
            </a:cxnLst>
            <a:rect l="T9" t="T10" r="T11" b="T12"/>
            <a:pathLst>
              <a:path w="3914" h="2070">
                <a:moveTo>
                  <a:pt x="0" y="0"/>
                </a:moveTo>
                <a:lnTo>
                  <a:pt x="0" y="2070"/>
                </a:lnTo>
                <a:lnTo>
                  <a:pt x="3914" y="2070"/>
                </a:lnTo>
              </a:path>
            </a:pathLst>
          </a:custGeom>
          <a:noFill/>
          <a:ln w="28575" cap="flat">
            <a:solidFill>
              <a:schemeClr val="tx1"/>
            </a:solidFill>
            <a:prstDash val="solid"/>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2" name="Line 7"/>
          <p:cNvSpPr>
            <a:spLocks noChangeShapeType="1"/>
          </p:cNvSpPr>
          <p:nvPr/>
        </p:nvSpPr>
        <p:spPr bwMode="auto">
          <a:xfrm>
            <a:off x="1833563" y="1458913"/>
            <a:ext cx="92075" cy="0"/>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3" name="Line 8"/>
          <p:cNvSpPr>
            <a:spLocks noChangeShapeType="1"/>
          </p:cNvSpPr>
          <p:nvPr/>
        </p:nvSpPr>
        <p:spPr bwMode="auto">
          <a:xfrm>
            <a:off x="1833563" y="2112963"/>
            <a:ext cx="92075" cy="0"/>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4" name="Line 9"/>
          <p:cNvSpPr>
            <a:spLocks noChangeShapeType="1"/>
          </p:cNvSpPr>
          <p:nvPr/>
        </p:nvSpPr>
        <p:spPr bwMode="auto">
          <a:xfrm>
            <a:off x="1833563" y="2770188"/>
            <a:ext cx="92075" cy="0"/>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5" name="Line 10"/>
          <p:cNvSpPr>
            <a:spLocks noChangeShapeType="1"/>
          </p:cNvSpPr>
          <p:nvPr/>
        </p:nvSpPr>
        <p:spPr bwMode="auto">
          <a:xfrm>
            <a:off x="1833563" y="3424238"/>
            <a:ext cx="92075" cy="0"/>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6" name="Line 11"/>
          <p:cNvSpPr>
            <a:spLocks noChangeShapeType="1"/>
          </p:cNvSpPr>
          <p:nvPr/>
        </p:nvSpPr>
        <p:spPr bwMode="auto">
          <a:xfrm>
            <a:off x="1833563" y="4081463"/>
            <a:ext cx="92075" cy="0"/>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7" name="Line 12"/>
          <p:cNvSpPr>
            <a:spLocks noChangeShapeType="1"/>
          </p:cNvSpPr>
          <p:nvPr/>
        </p:nvSpPr>
        <p:spPr bwMode="auto">
          <a:xfrm>
            <a:off x="1833563" y="4735513"/>
            <a:ext cx="92075" cy="0"/>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8" name="Line 13"/>
          <p:cNvSpPr>
            <a:spLocks noChangeShapeType="1"/>
          </p:cNvSpPr>
          <p:nvPr/>
        </p:nvSpPr>
        <p:spPr bwMode="auto">
          <a:xfrm flipV="1">
            <a:off x="1925638" y="4735513"/>
            <a:ext cx="0" cy="92075"/>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59" name="Line 14"/>
          <p:cNvSpPr>
            <a:spLocks noChangeShapeType="1"/>
          </p:cNvSpPr>
          <p:nvPr/>
        </p:nvSpPr>
        <p:spPr bwMode="auto">
          <a:xfrm flipV="1">
            <a:off x="3143250" y="4735513"/>
            <a:ext cx="0" cy="92075"/>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60" name="Line 15"/>
          <p:cNvSpPr>
            <a:spLocks noChangeShapeType="1"/>
          </p:cNvSpPr>
          <p:nvPr/>
        </p:nvSpPr>
        <p:spPr bwMode="auto">
          <a:xfrm flipV="1">
            <a:off x="4362450" y="4735513"/>
            <a:ext cx="0" cy="92075"/>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61" name="Line 16"/>
          <p:cNvSpPr>
            <a:spLocks noChangeShapeType="1"/>
          </p:cNvSpPr>
          <p:nvPr/>
        </p:nvSpPr>
        <p:spPr bwMode="auto">
          <a:xfrm flipV="1">
            <a:off x="5578475" y="4735513"/>
            <a:ext cx="0" cy="92075"/>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62" name="Line 17"/>
          <p:cNvSpPr>
            <a:spLocks noChangeShapeType="1"/>
          </p:cNvSpPr>
          <p:nvPr/>
        </p:nvSpPr>
        <p:spPr bwMode="auto">
          <a:xfrm flipV="1">
            <a:off x="6796088" y="4735513"/>
            <a:ext cx="0" cy="92075"/>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463" name="Line 18"/>
          <p:cNvSpPr>
            <a:spLocks noChangeShapeType="1"/>
          </p:cNvSpPr>
          <p:nvPr/>
        </p:nvSpPr>
        <p:spPr bwMode="auto">
          <a:xfrm flipV="1">
            <a:off x="8015288" y="4735513"/>
            <a:ext cx="0" cy="92075"/>
          </a:xfrm>
          <a:prstGeom prst="line">
            <a:avLst/>
          </a:prstGeom>
          <a:noFill/>
          <a:ln w="28575">
            <a:solidFill>
              <a:schemeClr val="tx1"/>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graphicFrame>
        <p:nvGraphicFramePr>
          <p:cNvPr id="28" name="Group 969"/>
          <p:cNvGraphicFramePr>
            <a:graphicFrameLocks noGrp="1"/>
          </p:cNvGraphicFramePr>
          <p:nvPr/>
        </p:nvGraphicFramePr>
        <p:xfrm>
          <a:off x="4197350" y="1344613"/>
          <a:ext cx="4623004" cy="1610825"/>
        </p:xfrm>
        <a:graphic>
          <a:graphicData uri="http://schemas.openxmlformats.org/drawingml/2006/table">
            <a:tbl>
              <a:tblPr/>
              <a:tblGrid>
                <a:gridCol w="1013154"/>
                <a:gridCol w="889456"/>
                <a:gridCol w="1337481"/>
                <a:gridCol w="1382913"/>
              </a:tblGrid>
              <a:tr h="264596">
                <a:tc>
                  <a:txBody>
                    <a:bodyPr/>
                    <a:lstStyle/>
                    <a:p>
                      <a:pPr marL="0" marR="0" lvl="0" indent="0" algn="l" defTabSz="914400" rtl="0" eaLnBrk="1" fontAlgn="base" latinLnBrk="0" hangingPunct="1">
                        <a:lnSpc>
                          <a:spcPct val="114000"/>
                        </a:lnSpc>
                        <a:spcBef>
                          <a:spcPct val="0"/>
                        </a:spcBef>
                        <a:spcAft>
                          <a:spcPts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 </a:t>
                      </a:r>
                    </a:p>
                  </a:txBody>
                  <a:tcPr marL="0" marR="0" marT="36000" marB="36000"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4000"/>
                        </a:lnSpc>
                        <a:spcBef>
                          <a:spcPct val="0"/>
                        </a:spcBef>
                        <a:spcAft>
                          <a:spcPts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Crizotinib</a:t>
                      </a:r>
                      <a:b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b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(n=172</a:t>
                      </a:r>
                      <a:r>
                        <a:rPr kumimoji="0" lang="en-US" sz="1200" b="1" i="0" u="none" strike="noStrike" cap="none" normalizeH="0" baseline="50000" dirty="0" smtClean="0">
                          <a:ln>
                            <a:noFill/>
                          </a:ln>
                          <a:solidFill>
                            <a:schemeClr val="tx1"/>
                          </a:solidFill>
                          <a:effectLst/>
                          <a:latin typeface="Arial" pitchFamily="34" charset="0"/>
                          <a:ea typeface="ＭＳ Ｐゴシック" pitchFamily="-109" charset="-128"/>
                          <a:cs typeface="Arial" pitchFamily="34" charset="0"/>
                        </a:rPr>
                        <a:t>a</a:t>
                      </a: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a:t>
                      </a:r>
                    </a:p>
                  </a:txBody>
                  <a:tcPr marL="0" marR="0" marT="36000" marB="3600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PEM</a:t>
                      </a:r>
                      <a:br>
                        <a:rPr lang="en-US" sz="12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(n=99</a:t>
                      </a:r>
                      <a:r>
                        <a:rPr lang="en-US" sz="1200" b="1" baseline="50000" dirty="0" smtClean="0">
                          <a:solidFill>
                            <a:schemeClr val="tx1"/>
                          </a:solidFill>
                          <a:latin typeface="Arial" pitchFamily="34" charset="0"/>
                          <a:cs typeface="Arial" pitchFamily="34" charset="0"/>
                        </a:rPr>
                        <a:t>b</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DOC</a:t>
                      </a:r>
                      <a:br>
                        <a:rPr lang="en-US" sz="12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(n=72</a:t>
                      </a:r>
                      <a:r>
                        <a:rPr lang="en-US" sz="1200" b="1" baseline="50000" dirty="0" smtClean="0">
                          <a:solidFill>
                            <a:schemeClr val="tx1"/>
                          </a:solidFill>
                          <a:latin typeface="Arial" pitchFamily="34" charset="0"/>
                          <a:cs typeface="Arial" pitchFamily="34" charset="0"/>
                        </a:rPr>
                        <a:t>b</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147633">
                <a:tc>
                  <a:txBody>
                    <a:bodyPr/>
                    <a:lstStyle/>
                    <a:p>
                      <a:pPr marL="0" marR="0" lvl="0" indent="0" algn="l" defTabSz="914400" rtl="0" eaLnBrk="1" fontAlgn="base" latinLnBrk="0" hangingPunct="1">
                        <a:lnSpc>
                          <a:spcPct val="114000"/>
                        </a:lnSpc>
                        <a:spcBef>
                          <a:spcPct val="0"/>
                        </a:spcBef>
                        <a:spcAft>
                          <a:spcPts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Events, n (%)</a:t>
                      </a:r>
                    </a:p>
                  </a:txBody>
                  <a:tcPr marL="0" marR="0" marT="36000" marB="3600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100 (58)</a:t>
                      </a: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72 (73)</a:t>
                      </a: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54 (75)</a:t>
                      </a: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47633">
                <a:tc>
                  <a:txBody>
                    <a:bodyPr/>
                    <a:lstStyle/>
                    <a:p>
                      <a:pPr marL="0" marR="0" lvl="0" indent="0" algn="l" defTabSz="914400" rtl="0" eaLnBrk="1" fontAlgn="base" latinLnBrk="0" hangingPunct="1">
                        <a:lnSpc>
                          <a:spcPct val="114000"/>
                        </a:lnSpc>
                        <a:spcBef>
                          <a:spcPct val="0"/>
                        </a:spcBef>
                        <a:spcAft>
                          <a:spcPts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Median, mo</a:t>
                      </a:r>
                    </a:p>
                  </a:txBody>
                  <a:tcPr marL="0" marR="0" marT="36000" marB="36000" horzOverflow="overflow">
                    <a:lnL>
                      <a:noFill/>
                    </a:lnL>
                    <a:lnR>
                      <a:noFill/>
                    </a:lnR>
                    <a:lnT>
                      <a:noFill/>
                    </a:lnT>
                    <a:lnB>
                      <a:noFill/>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7.7</a:t>
                      </a: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a:noFill/>
                    </a:lnT>
                    <a:lnB>
                      <a:noFill/>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4.2</a:t>
                      </a:r>
                    </a:p>
                  </a:txBody>
                  <a:tcPr marL="0" marR="0" marT="36000" marB="36000" horzOverflow="overflow">
                    <a:lnL>
                      <a:noFill/>
                    </a:lnL>
                    <a:lnR>
                      <a:noFill/>
                    </a:lnR>
                    <a:lnT>
                      <a:noFill/>
                    </a:lnT>
                    <a:lnB>
                      <a:noFill/>
                    </a:lnB>
                    <a:lnTlToBr>
                      <a:noFill/>
                    </a:lnTlToBr>
                    <a:lnBlToTr>
                      <a:noFill/>
                    </a:lnBlToTr>
                    <a:noFill/>
                  </a:tcPr>
                </a:tc>
                <a:tc>
                  <a:txBody>
                    <a:bodyPr/>
                    <a:lstStyle/>
                    <a:p>
                      <a:pPr algn="ctr">
                        <a:lnSpc>
                          <a:spcPct val="114000"/>
                        </a:lnSpc>
                        <a:spcAft>
                          <a:spcPts val="0"/>
                        </a:spcAft>
                      </a:pPr>
                      <a:r>
                        <a:rPr lang="en-US" sz="1200" b="1" dirty="0" smtClean="0">
                          <a:solidFill>
                            <a:schemeClr val="tx1"/>
                          </a:solidFill>
                          <a:latin typeface="Arial" pitchFamily="34" charset="0"/>
                          <a:cs typeface="Arial" pitchFamily="34" charset="0"/>
                        </a:rPr>
                        <a:t>2.6</a:t>
                      </a: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a:noFill/>
                    </a:lnT>
                    <a:lnB>
                      <a:noFill/>
                    </a:lnB>
                    <a:lnTlToBr>
                      <a:noFill/>
                    </a:lnTlToBr>
                    <a:lnBlToTr>
                      <a:noFill/>
                    </a:lnBlToTr>
                    <a:noFill/>
                  </a:tcPr>
                </a:tc>
              </a:tr>
              <a:tr h="157359">
                <a:tc>
                  <a:txBody>
                    <a:bodyPr/>
                    <a:lstStyle/>
                    <a:p>
                      <a:pPr marL="0" marR="0" lvl="0" indent="0" algn="l" defTabSz="914400" rtl="0" eaLnBrk="1" fontAlgn="base" latinLnBrk="0" hangingPunct="1">
                        <a:lnSpc>
                          <a:spcPct val="114000"/>
                        </a:lnSpc>
                        <a:spcBef>
                          <a:spcPct val="0"/>
                        </a:spcBef>
                        <a:spcAft>
                          <a:spcPts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ea typeface="ＭＳ Ｐゴシック" pitchFamily="-109" charset="-128"/>
                          <a:cs typeface="Arial" pitchFamily="34" charset="0"/>
                        </a:rPr>
                        <a:t>HR</a:t>
                      </a:r>
                      <a:r>
                        <a:rPr kumimoji="0" lang="en-US" sz="1200" b="1" i="0" u="none" strike="noStrike" cap="none" normalizeH="0" baseline="50000" dirty="0" err="1" smtClean="0">
                          <a:ln>
                            <a:noFill/>
                          </a:ln>
                          <a:solidFill>
                            <a:schemeClr val="tx1"/>
                          </a:solidFill>
                          <a:effectLst/>
                          <a:latin typeface="Arial" pitchFamily="34" charset="0"/>
                          <a:ea typeface="ＭＳ Ｐゴシック" pitchFamily="-109" charset="-128"/>
                          <a:cs typeface="Arial" pitchFamily="34" charset="0"/>
                        </a:rPr>
                        <a:t>c</a:t>
                      </a: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 (95% CI)</a:t>
                      </a:r>
                    </a:p>
                  </a:txBody>
                  <a:tcPr marL="0" marR="0" marT="36000" marB="36000" horzOverflow="overflow">
                    <a:lnL>
                      <a:noFill/>
                    </a:lnL>
                    <a:lnR>
                      <a:noFill/>
                    </a:lnR>
                    <a:lnT>
                      <a:noFill/>
                    </a:lnT>
                    <a:lnB>
                      <a:noFill/>
                    </a:lnB>
                    <a:lnTlToBr>
                      <a:noFill/>
                    </a:lnTlToBr>
                    <a:lnBlToTr>
                      <a:noFill/>
                    </a:lnBlToTr>
                    <a:noFill/>
                  </a:tcPr>
                </a:tc>
                <a:tc>
                  <a:txBody>
                    <a:bodyPr/>
                    <a:lstStyle/>
                    <a:p>
                      <a:pPr algn="ctr">
                        <a:lnSpc>
                          <a:spcPct val="114000"/>
                        </a:lnSpc>
                        <a:spcAft>
                          <a:spcPts val="0"/>
                        </a:spcAft>
                      </a:pP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a:noFill/>
                    </a:lnT>
                    <a:lnB>
                      <a:noFill/>
                    </a:lnB>
                    <a:lnTlToBr>
                      <a:noFill/>
                    </a:lnTlToBr>
                    <a:lnBlToTr>
                      <a:noFill/>
                    </a:lnBlToTr>
                    <a:noFill/>
                  </a:tcPr>
                </a:tc>
                <a:tc>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0.59 </a:t>
                      </a:r>
                      <a:r>
                        <a:rPr lang="en-US" sz="1200" b="1" baseline="0" dirty="0" smtClean="0">
                          <a:solidFill>
                            <a:schemeClr val="tx1"/>
                          </a:solidFill>
                          <a:latin typeface="Arial" pitchFamily="34" charset="0"/>
                          <a:cs typeface="Arial" pitchFamily="34" charset="0"/>
                        </a:rPr>
                        <a:t>(</a:t>
                      </a:r>
                      <a:r>
                        <a:rPr lang="en-US" sz="1200" b="1" dirty="0" smtClean="0">
                          <a:solidFill>
                            <a:schemeClr val="tx1"/>
                          </a:solidFill>
                          <a:latin typeface="Arial" pitchFamily="34" charset="0"/>
                          <a:cs typeface="Arial" pitchFamily="34" charset="0"/>
                        </a:rPr>
                        <a:t>0.43 to 0.80</a:t>
                      </a:r>
                      <a:r>
                        <a:rPr lang="en-GB" sz="1200" b="1" dirty="0" smtClean="0">
                          <a:solidFill>
                            <a:schemeClr val="tx1"/>
                          </a:solidFill>
                          <a:latin typeface="Arial" pitchFamily="34" charset="0"/>
                          <a:cs typeface="Arial" pitchFamily="34" charset="0"/>
                        </a:rPr>
                        <a:t>)</a:t>
                      </a:r>
                      <a:endParaRPr lang="en-US" sz="1200" b="1" dirty="0" smtClean="0">
                        <a:solidFill>
                          <a:schemeClr val="tx1"/>
                        </a:solidFill>
                        <a:latin typeface="Arial" pitchFamily="34" charset="0"/>
                        <a:cs typeface="Arial" pitchFamily="34" charset="0"/>
                      </a:endParaRPr>
                    </a:p>
                  </a:txBody>
                  <a:tcPr marL="0" marR="0" marT="36000" marB="36000" horzOverflow="overflow">
                    <a:lnL>
                      <a:noFill/>
                    </a:lnL>
                    <a:lnR>
                      <a:noFill/>
                    </a:lnR>
                    <a:lnT>
                      <a:noFill/>
                    </a:lnT>
                    <a:lnB>
                      <a:noFill/>
                    </a:lnB>
                    <a:lnTlToBr>
                      <a:noFill/>
                    </a:lnTlToBr>
                    <a:lnBlToTr>
                      <a:noFill/>
                    </a:lnBlToTr>
                    <a:noFill/>
                  </a:tcPr>
                </a:tc>
                <a:tc>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0.30</a:t>
                      </a:r>
                      <a:r>
                        <a:rPr lang="en-US" sz="1200" b="1" baseline="0" dirty="0"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0.21 to 0.43</a:t>
                      </a:r>
                      <a:r>
                        <a:rPr lang="en-GB" sz="1200" b="1" dirty="0" smtClean="0">
                          <a:solidFill>
                            <a:schemeClr val="tx1"/>
                          </a:solidFill>
                          <a:latin typeface="Arial" pitchFamily="34" charset="0"/>
                          <a:cs typeface="Arial" pitchFamily="34" charset="0"/>
                        </a:rPr>
                        <a:t>)</a:t>
                      </a:r>
                      <a:endParaRPr lang="en-US" sz="1200" b="1" dirty="0" smtClean="0">
                        <a:solidFill>
                          <a:schemeClr val="tx1"/>
                        </a:solidFill>
                        <a:latin typeface="Arial" pitchFamily="34" charset="0"/>
                        <a:cs typeface="Arial" pitchFamily="34" charset="0"/>
                      </a:endParaRPr>
                    </a:p>
                  </a:txBody>
                  <a:tcPr marL="0" marR="0" marT="36000" marB="36000" horzOverflow="overflow">
                    <a:lnL>
                      <a:noFill/>
                    </a:lnL>
                    <a:lnR>
                      <a:noFill/>
                    </a:lnR>
                    <a:lnT>
                      <a:noFill/>
                    </a:lnT>
                    <a:lnB>
                      <a:noFill/>
                    </a:lnB>
                    <a:lnTlToBr>
                      <a:noFill/>
                    </a:lnTlToBr>
                    <a:lnBlToTr>
                      <a:noFill/>
                    </a:lnBlToTr>
                    <a:noFill/>
                  </a:tcPr>
                </a:tc>
              </a:tr>
              <a:tr h="157359">
                <a:tc>
                  <a:txBody>
                    <a:bodyPr/>
                    <a:lstStyle/>
                    <a:p>
                      <a:pPr marL="0" marR="0" lvl="0" indent="0" algn="l" defTabSz="914400" rtl="0" eaLnBrk="1" fontAlgn="base" latinLnBrk="0" hangingPunct="1">
                        <a:lnSpc>
                          <a:spcPct val="114000"/>
                        </a:lnSpc>
                        <a:spcBef>
                          <a:spcPct val="0"/>
                        </a:spcBef>
                        <a:spcAft>
                          <a:spcPts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9" charset="-128"/>
                          <a:cs typeface="Arial" pitchFamily="34" charset="0"/>
                        </a:rPr>
                        <a:t>P</a:t>
                      </a:r>
                    </a:p>
                  </a:txBody>
                  <a:tcPr marL="0" marR="0" marT="36000" marB="3600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4000"/>
                        </a:lnSpc>
                        <a:spcAft>
                          <a:spcPts val="0"/>
                        </a:spcAft>
                      </a:pPr>
                      <a:endParaRPr lang="en-US" sz="1200" b="1" dirty="0">
                        <a:solidFill>
                          <a:schemeClr val="tx1"/>
                        </a:solidFill>
                        <a:latin typeface="Arial" pitchFamily="34" charset="0"/>
                        <a:cs typeface="Arial" pitchFamily="34" charset="0"/>
                      </a:endParaRPr>
                    </a:p>
                  </a:txBody>
                  <a:tcPr marL="0" marR="0" marT="36000" marB="3600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&lt;0.001</a:t>
                      </a:r>
                    </a:p>
                  </a:txBody>
                  <a:tcPr marL="0" marR="0" marT="36000" marB="3600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&lt;0.001</a:t>
                      </a:r>
                    </a:p>
                  </a:txBody>
                  <a:tcPr marL="0" marR="0" marT="36000" marB="3600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2386" name="Rectangle 2"/>
          <p:cNvSpPr>
            <a:spLocks noGrp="1" noChangeArrowheads="1"/>
          </p:cNvSpPr>
          <p:nvPr>
            <p:ph type="title"/>
          </p:nvPr>
        </p:nvSpPr>
        <p:spPr>
          <a:xfrm>
            <a:off x="330200" y="188913"/>
            <a:ext cx="8529638" cy="968375"/>
          </a:xfrm>
        </p:spPr>
        <p:txBody>
          <a:bodyPr/>
          <a:lstStyle/>
          <a:p>
            <a:pPr>
              <a:defRPr/>
            </a:pPr>
            <a:r>
              <a:rPr lang="en-US" dirty="0" smtClean="0"/>
              <a:t>PFS of Crizotinib </a:t>
            </a:r>
            <a:r>
              <a:rPr lang="en-US" dirty="0" err="1" smtClean="0"/>
              <a:t>vs</a:t>
            </a:r>
            <a:r>
              <a:rPr lang="en-US" dirty="0" smtClean="0"/>
              <a:t> </a:t>
            </a:r>
            <a:r>
              <a:rPr lang="en-US" dirty="0" err="1" smtClean="0"/>
              <a:t>Pemetrexed</a:t>
            </a:r>
            <a:r>
              <a:rPr lang="en-US" dirty="0" smtClean="0"/>
              <a:t> or Docetaxel</a:t>
            </a:r>
            <a:endParaRPr lang="en-US" dirty="0"/>
          </a:p>
        </p:txBody>
      </p:sp>
      <p:cxnSp>
        <p:nvCxnSpPr>
          <p:cNvPr id="100488" name="Straight Connector 25"/>
          <p:cNvCxnSpPr>
            <a:cxnSpLocks noChangeShapeType="1"/>
          </p:cNvCxnSpPr>
          <p:nvPr/>
        </p:nvCxnSpPr>
        <p:spPr bwMode="auto">
          <a:xfrm>
            <a:off x="5478463" y="1289050"/>
            <a:ext cx="385762" cy="0"/>
          </a:xfrm>
          <a:prstGeom prst="line">
            <a:avLst/>
          </a:prstGeom>
          <a:noFill/>
          <a:ln w="28575" algn="ctr">
            <a:solidFill>
              <a:schemeClr val="accent2"/>
            </a:solidFill>
            <a:round/>
            <a:headEnd/>
            <a:tailEnd/>
          </a:ln>
        </p:spPr>
      </p:cxnSp>
      <p:cxnSp>
        <p:nvCxnSpPr>
          <p:cNvPr id="100489" name="Straight Connector 26"/>
          <p:cNvCxnSpPr>
            <a:cxnSpLocks noChangeShapeType="1"/>
          </p:cNvCxnSpPr>
          <p:nvPr/>
        </p:nvCxnSpPr>
        <p:spPr bwMode="auto">
          <a:xfrm>
            <a:off x="6565900" y="1289050"/>
            <a:ext cx="385763" cy="0"/>
          </a:xfrm>
          <a:prstGeom prst="line">
            <a:avLst/>
          </a:prstGeom>
          <a:noFill/>
          <a:ln w="28575" algn="ctr">
            <a:solidFill>
              <a:srgbClr val="FF6600"/>
            </a:solidFill>
            <a:round/>
            <a:headEnd/>
            <a:tailEnd/>
          </a:ln>
        </p:spPr>
      </p:cxnSp>
      <p:cxnSp>
        <p:nvCxnSpPr>
          <p:cNvPr id="100490" name="Straight Connector 31"/>
          <p:cNvCxnSpPr>
            <a:cxnSpLocks noChangeShapeType="1"/>
          </p:cNvCxnSpPr>
          <p:nvPr/>
        </p:nvCxnSpPr>
        <p:spPr bwMode="auto">
          <a:xfrm>
            <a:off x="7915275" y="1289050"/>
            <a:ext cx="385763" cy="0"/>
          </a:xfrm>
          <a:prstGeom prst="line">
            <a:avLst/>
          </a:prstGeom>
          <a:noFill/>
          <a:ln w="28575" algn="ctr">
            <a:solidFill>
              <a:srgbClr val="FFFF00"/>
            </a:solidFill>
            <a:round/>
            <a:headEnd/>
            <a:tailEnd/>
          </a:ln>
        </p:spPr>
      </p:cxnSp>
      <p:sp>
        <p:nvSpPr>
          <p:cNvPr id="100491" name="TextBox 7"/>
          <p:cNvSpPr txBox="1">
            <a:spLocks noChangeArrowheads="1"/>
          </p:cNvSpPr>
          <p:nvPr/>
        </p:nvSpPr>
        <p:spPr bwMode="auto">
          <a:xfrm rot="-5400000">
            <a:off x="-545306" y="2818607"/>
            <a:ext cx="3341687" cy="584200"/>
          </a:xfrm>
          <a:prstGeom prst="rect">
            <a:avLst/>
          </a:prstGeom>
          <a:noFill/>
          <a:ln w="9525">
            <a:noFill/>
            <a:miter lim="800000"/>
            <a:headEnd/>
            <a:tailEnd/>
          </a:ln>
        </p:spPr>
        <p:txBody>
          <a:bodyPr>
            <a:spAutoFit/>
          </a:bodyPr>
          <a:lstStyle/>
          <a:p>
            <a:pPr algn="ctr" fontAlgn="base">
              <a:spcBef>
                <a:spcPct val="0"/>
              </a:spcBef>
              <a:spcAft>
                <a:spcPct val="0"/>
              </a:spcAft>
            </a:pPr>
            <a:r>
              <a:rPr lang="en-US" sz="1600" b="1" smtClean="0">
                <a:solidFill>
                  <a:srgbClr val="FFFFFF"/>
                </a:solidFill>
                <a:cs typeface="Arial" pitchFamily="34" charset="0"/>
              </a:rPr>
              <a:t>Probability of survival without progression (%)</a:t>
            </a:r>
          </a:p>
        </p:txBody>
      </p:sp>
      <p:sp>
        <p:nvSpPr>
          <p:cNvPr id="100492" name="TextBox 8"/>
          <p:cNvSpPr txBox="1">
            <a:spLocks noChangeArrowheads="1"/>
          </p:cNvSpPr>
          <p:nvPr/>
        </p:nvSpPr>
        <p:spPr bwMode="auto">
          <a:xfrm>
            <a:off x="1344613" y="1308100"/>
            <a:ext cx="525462" cy="338138"/>
          </a:xfrm>
          <a:prstGeom prst="rect">
            <a:avLst/>
          </a:prstGeom>
          <a:noFill/>
          <a:ln w="9525">
            <a:noFill/>
            <a:miter lim="800000"/>
            <a:headEnd/>
            <a:tailEnd/>
          </a:ln>
        </p:spPr>
        <p:txBody>
          <a:bodyPr wrap="none">
            <a:spAutoFit/>
          </a:bodyPr>
          <a:lstStyle/>
          <a:p>
            <a:pPr algn="r" fontAlgn="base">
              <a:spcBef>
                <a:spcPct val="0"/>
              </a:spcBef>
              <a:spcAft>
                <a:spcPct val="0"/>
              </a:spcAft>
            </a:pPr>
            <a:r>
              <a:rPr lang="en-US" sz="1600" b="1" smtClean="0">
                <a:solidFill>
                  <a:srgbClr val="FFFFFF"/>
                </a:solidFill>
                <a:cs typeface="Arial" pitchFamily="34" charset="0"/>
              </a:rPr>
              <a:t>100</a:t>
            </a:r>
          </a:p>
        </p:txBody>
      </p:sp>
      <p:sp>
        <p:nvSpPr>
          <p:cNvPr id="100493" name="TextBox 9"/>
          <p:cNvSpPr txBox="1">
            <a:spLocks noChangeArrowheads="1"/>
          </p:cNvSpPr>
          <p:nvPr/>
        </p:nvSpPr>
        <p:spPr bwMode="auto">
          <a:xfrm>
            <a:off x="1458913" y="1960563"/>
            <a:ext cx="411162" cy="338137"/>
          </a:xfrm>
          <a:prstGeom prst="rect">
            <a:avLst/>
          </a:prstGeom>
          <a:noFill/>
          <a:ln w="9525">
            <a:noFill/>
            <a:miter lim="800000"/>
            <a:headEnd/>
            <a:tailEnd/>
          </a:ln>
        </p:spPr>
        <p:txBody>
          <a:bodyPr wrap="none">
            <a:spAutoFit/>
          </a:bodyPr>
          <a:lstStyle/>
          <a:p>
            <a:pPr algn="r" fontAlgn="base">
              <a:spcBef>
                <a:spcPct val="0"/>
              </a:spcBef>
              <a:spcAft>
                <a:spcPct val="0"/>
              </a:spcAft>
            </a:pPr>
            <a:r>
              <a:rPr lang="en-US" sz="1600" b="1" smtClean="0">
                <a:solidFill>
                  <a:srgbClr val="FFFFFF"/>
                </a:solidFill>
                <a:cs typeface="Arial" pitchFamily="34" charset="0"/>
              </a:rPr>
              <a:t>80</a:t>
            </a:r>
          </a:p>
        </p:txBody>
      </p:sp>
      <p:sp>
        <p:nvSpPr>
          <p:cNvPr id="100494" name="TextBox 10"/>
          <p:cNvSpPr txBox="1">
            <a:spLocks noChangeArrowheads="1"/>
          </p:cNvSpPr>
          <p:nvPr/>
        </p:nvSpPr>
        <p:spPr bwMode="auto">
          <a:xfrm>
            <a:off x="1458913" y="2613025"/>
            <a:ext cx="411162" cy="339725"/>
          </a:xfrm>
          <a:prstGeom prst="rect">
            <a:avLst/>
          </a:prstGeom>
          <a:noFill/>
          <a:ln w="9525">
            <a:noFill/>
            <a:miter lim="800000"/>
            <a:headEnd/>
            <a:tailEnd/>
          </a:ln>
        </p:spPr>
        <p:txBody>
          <a:bodyPr wrap="none">
            <a:spAutoFit/>
          </a:bodyPr>
          <a:lstStyle/>
          <a:p>
            <a:pPr algn="r" fontAlgn="base">
              <a:spcBef>
                <a:spcPct val="0"/>
              </a:spcBef>
              <a:spcAft>
                <a:spcPct val="0"/>
              </a:spcAft>
            </a:pPr>
            <a:r>
              <a:rPr lang="en-US" sz="1600" b="1" smtClean="0">
                <a:solidFill>
                  <a:srgbClr val="FFFFFF"/>
                </a:solidFill>
                <a:cs typeface="Arial" pitchFamily="34" charset="0"/>
              </a:rPr>
              <a:t>60</a:t>
            </a:r>
          </a:p>
        </p:txBody>
      </p:sp>
      <p:sp>
        <p:nvSpPr>
          <p:cNvPr id="100495" name="TextBox 11"/>
          <p:cNvSpPr txBox="1">
            <a:spLocks noChangeArrowheads="1"/>
          </p:cNvSpPr>
          <p:nvPr/>
        </p:nvSpPr>
        <p:spPr bwMode="auto">
          <a:xfrm>
            <a:off x="1458913" y="3267075"/>
            <a:ext cx="411162" cy="338138"/>
          </a:xfrm>
          <a:prstGeom prst="rect">
            <a:avLst/>
          </a:prstGeom>
          <a:noFill/>
          <a:ln w="9525">
            <a:noFill/>
            <a:miter lim="800000"/>
            <a:headEnd/>
            <a:tailEnd/>
          </a:ln>
        </p:spPr>
        <p:txBody>
          <a:bodyPr wrap="none">
            <a:spAutoFit/>
          </a:bodyPr>
          <a:lstStyle/>
          <a:p>
            <a:pPr algn="r" fontAlgn="base">
              <a:spcBef>
                <a:spcPct val="0"/>
              </a:spcBef>
              <a:spcAft>
                <a:spcPct val="0"/>
              </a:spcAft>
            </a:pPr>
            <a:r>
              <a:rPr lang="en-US" sz="1600" b="1" smtClean="0">
                <a:solidFill>
                  <a:srgbClr val="FFFFFF"/>
                </a:solidFill>
                <a:cs typeface="Arial" pitchFamily="34" charset="0"/>
              </a:rPr>
              <a:t>40</a:t>
            </a:r>
          </a:p>
        </p:txBody>
      </p:sp>
      <p:sp>
        <p:nvSpPr>
          <p:cNvPr id="100496" name="TextBox 12"/>
          <p:cNvSpPr txBox="1">
            <a:spLocks noChangeArrowheads="1"/>
          </p:cNvSpPr>
          <p:nvPr/>
        </p:nvSpPr>
        <p:spPr bwMode="auto">
          <a:xfrm>
            <a:off x="1458913" y="3919538"/>
            <a:ext cx="411162" cy="338137"/>
          </a:xfrm>
          <a:prstGeom prst="rect">
            <a:avLst/>
          </a:prstGeom>
          <a:noFill/>
          <a:ln w="9525">
            <a:noFill/>
            <a:miter lim="800000"/>
            <a:headEnd/>
            <a:tailEnd/>
          </a:ln>
        </p:spPr>
        <p:txBody>
          <a:bodyPr wrap="none">
            <a:spAutoFit/>
          </a:bodyPr>
          <a:lstStyle/>
          <a:p>
            <a:pPr algn="r" fontAlgn="base">
              <a:spcBef>
                <a:spcPct val="0"/>
              </a:spcBef>
              <a:spcAft>
                <a:spcPct val="0"/>
              </a:spcAft>
            </a:pPr>
            <a:r>
              <a:rPr lang="en-US" sz="1600" b="1" smtClean="0">
                <a:solidFill>
                  <a:srgbClr val="FFFFFF"/>
                </a:solidFill>
                <a:cs typeface="Arial" pitchFamily="34" charset="0"/>
              </a:rPr>
              <a:t>20</a:t>
            </a:r>
          </a:p>
        </p:txBody>
      </p:sp>
      <p:sp>
        <p:nvSpPr>
          <p:cNvPr id="100497" name="TextBox 13"/>
          <p:cNvSpPr txBox="1">
            <a:spLocks noChangeArrowheads="1"/>
          </p:cNvSpPr>
          <p:nvPr/>
        </p:nvSpPr>
        <p:spPr bwMode="auto">
          <a:xfrm>
            <a:off x="1571625" y="4572000"/>
            <a:ext cx="298450" cy="339725"/>
          </a:xfrm>
          <a:prstGeom prst="rect">
            <a:avLst/>
          </a:prstGeom>
          <a:noFill/>
          <a:ln w="9525">
            <a:noFill/>
            <a:miter lim="800000"/>
            <a:headEnd/>
            <a:tailEnd/>
          </a:ln>
        </p:spPr>
        <p:txBody>
          <a:bodyPr wrap="none">
            <a:spAutoFit/>
          </a:bodyPr>
          <a:lstStyle/>
          <a:p>
            <a:pPr algn="r" fontAlgn="base">
              <a:spcBef>
                <a:spcPct val="0"/>
              </a:spcBef>
              <a:spcAft>
                <a:spcPct val="0"/>
              </a:spcAft>
            </a:pPr>
            <a:r>
              <a:rPr lang="en-US" sz="1600" b="1" smtClean="0">
                <a:solidFill>
                  <a:srgbClr val="FFFFFF"/>
                </a:solidFill>
                <a:cs typeface="Arial" pitchFamily="34" charset="0"/>
              </a:rPr>
              <a:t>0</a:t>
            </a:r>
          </a:p>
        </p:txBody>
      </p:sp>
      <p:sp>
        <p:nvSpPr>
          <p:cNvPr id="100498" name="TextBox 14"/>
          <p:cNvSpPr txBox="1">
            <a:spLocks noChangeArrowheads="1"/>
          </p:cNvSpPr>
          <p:nvPr/>
        </p:nvSpPr>
        <p:spPr bwMode="auto">
          <a:xfrm>
            <a:off x="1511300" y="4827588"/>
            <a:ext cx="6696075" cy="338137"/>
          </a:xfrm>
          <a:prstGeom prst="rect">
            <a:avLst/>
          </a:prstGeom>
          <a:noFill/>
          <a:ln w="9525">
            <a:noFill/>
            <a:miter lim="800000"/>
            <a:headEnd/>
            <a:tailEnd/>
          </a:ln>
        </p:spPr>
        <p:txBody>
          <a:bodyPr>
            <a:spAutoFit/>
          </a:bodyPr>
          <a:lstStyle/>
          <a:p>
            <a:pPr fontAlgn="base">
              <a:spcBef>
                <a:spcPct val="0"/>
              </a:spcBef>
              <a:spcAft>
                <a:spcPct val="0"/>
              </a:spcAft>
              <a:tabLst>
                <a:tab pos="319088" algn="ctr"/>
                <a:tab pos="1538288" algn="ctr"/>
                <a:tab pos="2757488" algn="ctr"/>
                <a:tab pos="3970338" algn="ctr"/>
                <a:tab pos="5195888" algn="ctr"/>
                <a:tab pos="6415088" algn="ctr"/>
              </a:tabLst>
            </a:pPr>
            <a:r>
              <a:rPr lang="en-US" sz="1600" b="1" smtClean="0">
                <a:solidFill>
                  <a:srgbClr val="FFFFFF"/>
                </a:solidFill>
                <a:cs typeface="Arial" pitchFamily="34" charset="0"/>
              </a:rPr>
              <a:t>	0	5	10	15	20	25</a:t>
            </a:r>
          </a:p>
        </p:txBody>
      </p:sp>
      <p:sp>
        <p:nvSpPr>
          <p:cNvPr id="100499" name="TextBox 15"/>
          <p:cNvSpPr txBox="1">
            <a:spLocks noChangeArrowheads="1"/>
          </p:cNvSpPr>
          <p:nvPr/>
        </p:nvSpPr>
        <p:spPr bwMode="auto">
          <a:xfrm>
            <a:off x="1906588" y="5133975"/>
            <a:ext cx="6130925" cy="338138"/>
          </a:xfrm>
          <a:prstGeom prst="rect">
            <a:avLst/>
          </a:prstGeom>
          <a:noFill/>
          <a:ln w="9525">
            <a:noFill/>
            <a:miter lim="800000"/>
            <a:headEnd/>
            <a:tailEnd/>
          </a:ln>
        </p:spPr>
        <p:txBody>
          <a:bodyPr>
            <a:spAutoFit/>
          </a:bodyPr>
          <a:lstStyle/>
          <a:p>
            <a:pPr algn="ctr" fontAlgn="base">
              <a:spcBef>
                <a:spcPct val="0"/>
              </a:spcBef>
              <a:spcAft>
                <a:spcPct val="0"/>
              </a:spcAft>
            </a:pPr>
            <a:r>
              <a:rPr lang="en-US" sz="1600" b="1" smtClean="0">
                <a:solidFill>
                  <a:srgbClr val="FFFFFF"/>
                </a:solidFill>
                <a:cs typeface="Arial" pitchFamily="34" charset="0"/>
              </a:rPr>
              <a:t>Time (months)</a:t>
            </a:r>
          </a:p>
        </p:txBody>
      </p:sp>
      <p:sp>
        <p:nvSpPr>
          <p:cNvPr id="100500" name="TextBox 203"/>
          <p:cNvSpPr txBox="1">
            <a:spLocks noChangeArrowheads="1"/>
          </p:cNvSpPr>
          <p:nvPr/>
        </p:nvSpPr>
        <p:spPr bwMode="auto">
          <a:xfrm>
            <a:off x="1511300" y="5461000"/>
            <a:ext cx="6696075" cy="739775"/>
          </a:xfrm>
          <a:prstGeom prst="rect">
            <a:avLst/>
          </a:prstGeom>
          <a:noFill/>
          <a:ln w="9525">
            <a:noFill/>
            <a:miter lim="800000"/>
            <a:headEnd/>
            <a:tailEnd/>
          </a:ln>
        </p:spPr>
        <p:txBody>
          <a:bodyPr>
            <a:spAutoFit/>
          </a:bodyPr>
          <a:lstStyle/>
          <a:p>
            <a:pPr fontAlgn="base">
              <a:spcBef>
                <a:spcPct val="0"/>
              </a:spcBef>
              <a:spcAft>
                <a:spcPct val="0"/>
              </a:spcAft>
              <a:tabLst>
                <a:tab pos="319088" algn="ctr"/>
                <a:tab pos="1538288" algn="ctr"/>
                <a:tab pos="2757488" algn="ctr"/>
                <a:tab pos="4057650" algn="dec"/>
                <a:tab pos="5195888" algn="ctr"/>
                <a:tab pos="6408738" algn="ctr"/>
              </a:tabLst>
            </a:pPr>
            <a:r>
              <a:rPr lang="en-US" sz="1400" b="1" smtClean="0">
                <a:solidFill>
                  <a:srgbClr val="FFFFFF"/>
                </a:solidFill>
                <a:cs typeface="Arial" pitchFamily="34" charset="0"/>
              </a:rPr>
              <a:t>	172	93	38	11	2	0	  99	36	12	3	1	0	  72	13	  3	1	0	</a:t>
            </a:r>
          </a:p>
        </p:txBody>
      </p:sp>
      <p:sp>
        <p:nvSpPr>
          <p:cNvPr id="100501" name="TextBox 204"/>
          <p:cNvSpPr txBox="1">
            <a:spLocks noChangeArrowheads="1"/>
          </p:cNvSpPr>
          <p:nvPr/>
        </p:nvSpPr>
        <p:spPr bwMode="auto">
          <a:xfrm>
            <a:off x="522288" y="5248275"/>
            <a:ext cx="1049337" cy="954088"/>
          </a:xfrm>
          <a:prstGeom prst="rect">
            <a:avLst/>
          </a:prstGeom>
          <a:noFill/>
          <a:ln w="9525">
            <a:noFill/>
            <a:miter lim="800000"/>
            <a:headEnd/>
            <a:tailEnd/>
          </a:ln>
        </p:spPr>
        <p:txBody>
          <a:bodyPr wrap="none">
            <a:spAutoFit/>
          </a:bodyPr>
          <a:lstStyle/>
          <a:p>
            <a:pPr algn="r" fontAlgn="base">
              <a:spcBef>
                <a:spcPct val="0"/>
              </a:spcBef>
              <a:spcAft>
                <a:spcPct val="0"/>
              </a:spcAft>
            </a:pPr>
            <a:r>
              <a:rPr lang="en-US" sz="1400" b="1" smtClean="0">
                <a:solidFill>
                  <a:srgbClr val="FFFFFF"/>
                </a:solidFill>
                <a:cs typeface="Arial" pitchFamily="34" charset="0"/>
              </a:rPr>
              <a:t>No. at risk</a:t>
            </a:r>
          </a:p>
          <a:p>
            <a:pPr algn="r" fontAlgn="base">
              <a:spcBef>
                <a:spcPct val="0"/>
              </a:spcBef>
              <a:spcAft>
                <a:spcPct val="0"/>
              </a:spcAft>
            </a:pPr>
            <a:r>
              <a:rPr lang="en-US" sz="1400" b="1" smtClean="0">
                <a:solidFill>
                  <a:srgbClr val="FFFFFF"/>
                </a:solidFill>
                <a:cs typeface="Arial" pitchFamily="34" charset="0"/>
              </a:rPr>
              <a:t>Crizotinib</a:t>
            </a:r>
          </a:p>
          <a:p>
            <a:pPr algn="r" fontAlgn="base">
              <a:spcBef>
                <a:spcPct val="0"/>
              </a:spcBef>
              <a:spcAft>
                <a:spcPct val="0"/>
              </a:spcAft>
            </a:pPr>
            <a:r>
              <a:rPr lang="en-US" sz="1400" b="1" smtClean="0">
                <a:solidFill>
                  <a:srgbClr val="FFFFFF"/>
                </a:solidFill>
                <a:ea typeface="ＭＳ Ｐゴシック" pitchFamily="34" charset="-128"/>
                <a:cs typeface="Arial" pitchFamily="34" charset="0"/>
              </a:rPr>
              <a:t>PEM</a:t>
            </a:r>
          </a:p>
          <a:p>
            <a:pPr algn="r" fontAlgn="base">
              <a:spcBef>
                <a:spcPct val="0"/>
              </a:spcBef>
              <a:spcAft>
                <a:spcPct val="0"/>
              </a:spcAft>
            </a:pPr>
            <a:r>
              <a:rPr lang="en-US" sz="1400" b="1" smtClean="0">
                <a:solidFill>
                  <a:srgbClr val="FFFFFF"/>
                </a:solidFill>
                <a:ea typeface="ＭＳ Ｐゴシック" pitchFamily="34" charset="-128"/>
                <a:cs typeface="Arial" pitchFamily="34" charset="0"/>
              </a:rPr>
              <a:t>DOC</a:t>
            </a:r>
            <a:endParaRPr lang="en-US" sz="1400" b="1" smtClean="0">
              <a:solidFill>
                <a:srgbClr val="FFFFFF"/>
              </a:solidFill>
              <a:cs typeface="Arial" pitchFamily="34" charset="0"/>
            </a:endParaRPr>
          </a:p>
        </p:txBody>
      </p:sp>
      <p:sp>
        <p:nvSpPr>
          <p:cNvPr id="100502" name="Freeform 390"/>
          <p:cNvSpPr>
            <a:spLocks/>
          </p:cNvSpPr>
          <p:nvPr/>
        </p:nvSpPr>
        <p:spPr bwMode="auto">
          <a:xfrm>
            <a:off x="1925638" y="1463675"/>
            <a:ext cx="3690937" cy="3190875"/>
          </a:xfrm>
          <a:custGeom>
            <a:avLst/>
            <a:gdLst>
              <a:gd name="T0" fmla="*/ 2147483647 w 2325"/>
              <a:gd name="T1" fmla="*/ 0 h 2010"/>
              <a:gd name="T2" fmla="*/ 2147483647 w 2325"/>
              <a:gd name="T3" fmla="*/ 2147483647 h 2010"/>
              <a:gd name="T4" fmla="*/ 2147483647 w 2325"/>
              <a:gd name="T5" fmla="*/ 2147483647 h 2010"/>
              <a:gd name="T6" fmla="*/ 2147483647 w 2325"/>
              <a:gd name="T7" fmla="*/ 2147483647 h 2010"/>
              <a:gd name="T8" fmla="*/ 2147483647 w 2325"/>
              <a:gd name="T9" fmla="*/ 2147483647 h 2010"/>
              <a:gd name="T10" fmla="*/ 2147483647 w 2325"/>
              <a:gd name="T11" fmla="*/ 2147483647 h 2010"/>
              <a:gd name="T12" fmla="*/ 2147483647 w 2325"/>
              <a:gd name="T13" fmla="*/ 2147483647 h 2010"/>
              <a:gd name="T14" fmla="*/ 2147483647 w 2325"/>
              <a:gd name="T15" fmla="*/ 2147483647 h 2010"/>
              <a:gd name="T16" fmla="*/ 2147483647 w 2325"/>
              <a:gd name="T17" fmla="*/ 2147483647 h 2010"/>
              <a:gd name="T18" fmla="*/ 2147483647 w 2325"/>
              <a:gd name="T19" fmla="*/ 2147483647 h 2010"/>
              <a:gd name="T20" fmla="*/ 2147483647 w 2325"/>
              <a:gd name="T21" fmla="*/ 2147483647 h 2010"/>
              <a:gd name="T22" fmla="*/ 2147483647 w 2325"/>
              <a:gd name="T23" fmla="*/ 2147483647 h 2010"/>
              <a:gd name="T24" fmla="*/ 2147483647 w 2325"/>
              <a:gd name="T25" fmla="*/ 2147483647 h 2010"/>
              <a:gd name="T26" fmla="*/ 2147483647 w 2325"/>
              <a:gd name="T27" fmla="*/ 2147483647 h 2010"/>
              <a:gd name="T28" fmla="*/ 2147483647 w 2325"/>
              <a:gd name="T29" fmla="*/ 2147483647 h 2010"/>
              <a:gd name="T30" fmla="*/ 2147483647 w 2325"/>
              <a:gd name="T31" fmla="*/ 2147483647 h 2010"/>
              <a:gd name="T32" fmla="*/ 2147483647 w 2325"/>
              <a:gd name="T33" fmla="*/ 2147483647 h 2010"/>
              <a:gd name="T34" fmla="*/ 2147483647 w 2325"/>
              <a:gd name="T35" fmla="*/ 2147483647 h 2010"/>
              <a:gd name="T36" fmla="*/ 2147483647 w 2325"/>
              <a:gd name="T37" fmla="*/ 2147483647 h 2010"/>
              <a:gd name="T38" fmla="*/ 2147483647 w 2325"/>
              <a:gd name="T39" fmla="*/ 2147483647 h 2010"/>
              <a:gd name="T40" fmla="*/ 2147483647 w 2325"/>
              <a:gd name="T41" fmla="*/ 2147483647 h 2010"/>
              <a:gd name="T42" fmla="*/ 2147483647 w 2325"/>
              <a:gd name="T43" fmla="*/ 2147483647 h 2010"/>
              <a:gd name="T44" fmla="*/ 2147483647 w 2325"/>
              <a:gd name="T45" fmla="*/ 2147483647 h 2010"/>
              <a:gd name="T46" fmla="*/ 2147483647 w 2325"/>
              <a:gd name="T47" fmla="*/ 2147483647 h 2010"/>
              <a:gd name="T48" fmla="*/ 2147483647 w 2325"/>
              <a:gd name="T49" fmla="*/ 2147483647 h 2010"/>
              <a:gd name="T50" fmla="*/ 2147483647 w 2325"/>
              <a:gd name="T51" fmla="*/ 2147483647 h 2010"/>
              <a:gd name="T52" fmla="*/ 2147483647 w 2325"/>
              <a:gd name="T53" fmla="*/ 2147483647 h 2010"/>
              <a:gd name="T54" fmla="*/ 2147483647 w 2325"/>
              <a:gd name="T55" fmla="*/ 2147483647 h 2010"/>
              <a:gd name="T56" fmla="*/ 2147483647 w 2325"/>
              <a:gd name="T57" fmla="*/ 2147483647 h 2010"/>
              <a:gd name="T58" fmla="*/ 2147483647 w 2325"/>
              <a:gd name="T59" fmla="*/ 2147483647 h 2010"/>
              <a:gd name="T60" fmla="*/ 2147483647 w 2325"/>
              <a:gd name="T61" fmla="*/ 2147483647 h 2010"/>
              <a:gd name="T62" fmla="*/ 2147483647 w 2325"/>
              <a:gd name="T63" fmla="*/ 2147483647 h 2010"/>
              <a:gd name="T64" fmla="*/ 2147483647 w 2325"/>
              <a:gd name="T65" fmla="*/ 2147483647 h 2010"/>
              <a:gd name="T66" fmla="*/ 2147483647 w 2325"/>
              <a:gd name="T67" fmla="*/ 2147483647 h 2010"/>
              <a:gd name="T68" fmla="*/ 2147483647 w 2325"/>
              <a:gd name="T69" fmla="*/ 2147483647 h 2010"/>
              <a:gd name="T70" fmla="*/ 2147483647 w 2325"/>
              <a:gd name="T71" fmla="*/ 2147483647 h 2010"/>
              <a:gd name="T72" fmla="*/ 2147483647 w 2325"/>
              <a:gd name="T73" fmla="*/ 2147483647 h 2010"/>
              <a:gd name="T74" fmla="*/ 2147483647 w 2325"/>
              <a:gd name="T75" fmla="*/ 2147483647 h 2010"/>
              <a:gd name="T76" fmla="*/ 2147483647 w 2325"/>
              <a:gd name="T77" fmla="*/ 2147483647 h 2010"/>
              <a:gd name="T78" fmla="*/ 2147483647 w 2325"/>
              <a:gd name="T79" fmla="*/ 2147483647 h 2010"/>
              <a:gd name="T80" fmla="*/ 2147483647 w 2325"/>
              <a:gd name="T81" fmla="*/ 2147483647 h 2010"/>
              <a:gd name="T82" fmla="*/ 2147483647 w 2325"/>
              <a:gd name="T83" fmla="*/ 2147483647 h 2010"/>
              <a:gd name="T84" fmla="*/ 2147483647 w 2325"/>
              <a:gd name="T85" fmla="*/ 2147483647 h 2010"/>
              <a:gd name="T86" fmla="*/ 2147483647 w 2325"/>
              <a:gd name="T87" fmla="*/ 2147483647 h 2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25"/>
              <a:gd name="T133" fmla="*/ 0 h 2010"/>
              <a:gd name="T134" fmla="*/ 2325 w 2325"/>
              <a:gd name="T135" fmla="*/ 2010 h 20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25" h="2010">
                <a:moveTo>
                  <a:pt x="0" y="0"/>
                </a:moveTo>
                <a:lnTo>
                  <a:pt x="62" y="0"/>
                </a:lnTo>
                <a:lnTo>
                  <a:pt x="62" y="22"/>
                </a:lnTo>
                <a:lnTo>
                  <a:pt x="72" y="22"/>
                </a:lnTo>
                <a:lnTo>
                  <a:pt x="72" y="44"/>
                </a:lnTo>
                <a:lnTo>
                  <a:pt x="80" y="44"/>
                </a:lnTo>
                <a:lnTo>
                  <a:pt x="80" y="58"/>
                </a:lnTo>
                <a:lnTo>
                  <a:pt x="90" y="58"/>
                </a:lnTo>
                <a:lnTo>
                  <a:pt x="90" y="88"/>
                </a:lnTo>
                <a:lnTo>
                  <a:pt x="100" y="88"/>
                </a:lnTo>
                <a:lnTo>
                  <a:pt x="100" y="94"/>
                </a:lnTo>
                <a:lnTo>
                  <a:pt x="116" y="94"/>
                </a:lnTo>
                <a:lnTo>
                  <a:pt x="116" y="122"/>
                </a:lnTo>
                <a:lnTo>
                  <a:pt x="132" y="122"/>
                </a:lnTo>
                <a:lnTo>
                  <a:pt x="132" y="182"/>
                </a:lnTo>
                <a:lnTo>
                  <a:pt x="162" y="182"/>
                </a:lnTo>
                <a:lnTo>
                  <a:pt x="162" y="198"/>
                </a:lnTo>
                <a:lnTo>
                  <a:pt x="172" y="198"/>
                </a:lnTo>
                <a:lnTo>
                  <a:pt x="172" y="204"/>
                </a:lnTo>
                <a:lnTo>
                  <a:pt x="178" y="204"/>
                </a:lnTo>
                <a:lnTo>
                  <a:pt x="178" y="216"/>
                </a:lnTo>
                <a:lnTo>
                  <a:pt x="184" y="216"/>
                </a:lnTo>
                <a:lnTo>
                  <a:pt x="184" y="248"/>
                </a:lnTo>
                <a:lnTo>
                  <a:pt x="204" y="248"/>
                </a:lnTo>
                <a:lnTo>
                  <a:pt x="204" y="312"/>
                </a:lnTo>
                <a:lnTo>
                  <a:pt x="208" y="312"/>
                </a:lnTo>
                <a:lnTo>
                  <a:pt x="208" y="414"/>
                </a:lnTo>
                <a:lnTo>
                  <a:pt x="218" y="414"/>
                </a:lnTo>
                <a:lnTo>
                  <a:pt x="218" y="578"/>
                </a:lnTo>
                <a:lnTo>
                  <a:pt x="222" y="578"/>
                </a:lnTo>
                <a:lnTo>
                  <a:pt x="222" y="680"/>
                </a:lnTo>
                <a:lnTo>
                  <a:pt x="234" y="680"/>
                </a:lnTo>
                <a:lnTo>
                  <a:pt x="234" y="744"/>
                </a:lnTo>
                <a:lnTo>
                  <a:pt x="242" y="744"/>
                </a:lnTo>
                <a:lnTo>
                  <a:pt x="242" y="798"/>
                </a:lnTo>
                <a:lnTo>
                  <a:pt x="244" y="798"/>
                </a:lnTo>
                <a:lnTo>
                  <a:pt x="244" y="836"/>
                </a:lnTo>
                <a:lnTo>
                  <a:pt x="256" y="836"/>
                </a:lnTo>
                <a:lnTo>
                  <a:pt x="256" y="882"/>
                </a:lnTo>
                <a:lnTo>
                  <a:pt x="258" y="882"/>
                </a:lnTo>
                <a:lnTo>
                  <a:pt x="258" y="918"/>
                </a:lnTo>
                <a:lnTo>
                  <a:pt x="302" y="918"/>
                </a:lnTo>
                <a:lnTo>
                  <a:pt x="302" y="924"/>
                </a:lnTo>
                <a:lnTo>
                  <a:pt x="310" y="924"/>
                </a:lnTo>
                <a:lnTo>
                  <a:pt x="310" y="956"/>
                </a:lnTo>
                <a:lnTo>
                  <a:pt x="322" y="956"/>
                </a:lnTo>
                <a:lnTo>
                  <a:pt x="322" y="986"/>
                </a:lnTo>
                <a:lnTo>
                  <a:pt x="398" y="986"/>
                </a:lnTo>
                <a:lnTo>
                  <a:pt x="398" y="1058"/>
                </a:lnTo>
                <a:lnTo>
                  <a:pt x="416" y="1058"/>
                </a:lnTo>
                <a:lnTo>
                  <a:pt x="416" y="1138"/>
                </a:lnTo>
                <a:lnTo>
                  <a:pt x="424" y="1138"/>
                </a:lnTo>
                <a:lnTo>
                  <a:pt x="424" y="1170"/>
                </a:lnTo>
                <a:lnTo>
                  <a:pt x="428" y="1170"/>
                </a:lnTo>
                <a:lnTo>
                  <a:pt x="428" y="1210"/>
                </a:lnTo>
                <a:lnTo>
                  <a:pt x="460" y="1210"/>
                </a:lnTo>
                <a:lnTo>
                  <a:pt x="460" y="1236"/>
                </a:lnTo>
                <a:lnTo>
                  <a:pt x="466" y="1236"/>
                </a:lnTo>
                <a:lnTo>
                  <a:pt x="466" y="1244"/>
                </a:lnTo>
                <a:lnTo>
                  <a:pt x="613" y="1244"/>
                </a:lnTo>
                <a:lnTo>
                  <a:pt x="613" y="1318"/>
                </a:lnTo>
                <a:lnTo>
                  <a:pt x="617" y="1318"/>
                </a:lnTo>
                <a:lnTo>
                  <a:pt x="617" y="1348"/>
                </a:lnTo>
                <a:lnTo>
                  <a:pt x="647" y="1348"/>
                </a:lnTo>
                <a:lnTo>
                  <a:pt x="647" y="1396"/>
                </a:lnTo>
                <a:lnTo>
                  <a:pt x="673" y="1396"/>
                </a:lnTo>
                <a:lnTo>
                  <a:pt x="673" y="1516"/>
                </a:lnTo>
                <a:lnTo>
                  <a:pt x="837" y="1516"/>
                </a:lnTo>
                <a:lnTo>
                  <a:pt x="837" y="1558"/>
                </a:lnTo>
                <a:lnTo>
                  <a:pt x="855" y="1558"/>
                </a:lnTo>
                <a:lnTo>
                  <a:pt x="855" y="1598"/>
                </a:lnTo>
                <a:lnTo>
                  <a:pt x="967" y="1598"/>
                </a:lnTo>
                <a:lnTo>
                  <a:pt x="967" y="1640"/>
                </a:lnTo>
                <a:lnTo>
                  <a:pt x="1019" y="1640"/>
                </a:lnTo>
                <a:lnTo>
                  <a:pt x="1019" y="1684"/>
                </a:lnTo>
                <a:lnTo>
                  <a:pt x="1031" y="1684"/>
                </a:lnTo>
                <a:lnTo>
                  <a:pt x="1031" y="1724"/>
                </a:lnTo>
                <a:lnTo>
                  <a:pt x="1075" y="1724"/>
                </a:lnTo>
                <a:lnTo>
                  <a:pt x="1075" y="1782"/>
                </a:lnTo>
                <a:lnTo>
                  <a:pt x="1201" y="1782"/>
                </a:lnTo>
                <a:lnTo>
                  <a:pt x="1201" y="1838"/>
                </a:lnTo>
                <a:lnTo>
                  <a:pt x="1261" y="1838"/>
                </a:lnTo>
                <a:lnTo>
                  <a:pt x="1261" y="1892"/>
                </a:lnTo>
                <a:lnTo>
                  <a:pt x="1555" y="1892"/>
                </a:lnTo>
                <a:lnTo>
                  <a:pt x="1555" y="1950"/>
                </a:lnTo>
                <a:lnTo>
                  <a:pt x="1963" y="1950"/>
                </a:lnTo>
                <a:lnTo>
                  <a:pt x="1963" y="2010"/>
                </a:lnTo>
                <a:lnTo>
                  <a:pt x="2325" y="2010"/>
                </a:lnTo>
              </a:path>
            </a:pathLst>
          </a:custGeom>
          <a:noFill/>
          <a:ln w="28575" cap="flat">
            <a:solidFill>
              <a:srgbClr val="FFFF00"/>
            </a:solidFill>
            <a:prstDash val="solid"/>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03" name="Line 7"/>
          <p:cNvSpPr>
            <a:spLocks noChangeShapeType="1"/>
          </p:cNvSpPr>
          <p:nvPr/>
        </p:nvSpPr>
        <p:spPr bwMode="auto">
          <a:xfrm>
            <a:off x="5616575" y="4629150"/>
            <a:ext cx="0" cy="66675"/>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04" name="Line 8"/>
          <p:cNvSpPr>
            <a:spLocks noChangeShapeType="1"/>
          </p:cNvSpPr>
          <p:nvPr/>
        </p:nvSpPr>
        <p:spPr bwMode="auto">
          <a:xfrm>
            <a:off x="5581650" y="4664075"/>
            <a:ext cx="69850"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05" name="Line 9"/>
          <p:cNvSpPr>
            <a:spLocks noChangeShapeType="1"/>
          </p:cNvSpPr>
          <p:nvPr/>
        </p:nvSpPr>
        <p:spPr bwMode="auto">
          <a:xfrm>
            <a:off x="3622675" y="4178300"/>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06" name="Line 10"/>
          <p:cNvSpPr>
            <a:spLocks noChangeShapeType="1"/>
          </p:cNvSpPr>
          <p:nvPr/>
        </p:nvSpPr>
        <p:spPr bwMode="auto">
          <a:xfrm>
            <a:off x="3587750" y="4213225"/>
            <a:ext cx="66675"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07" name="Line 11"/>
          <p:cNvSpPr>
            <a:spLocks noChangeShapeType="1"/>
          </p:cNvSpPr>
          <p:nvPr/>
        </p:nvSpPr>
        <p:spPr bwMode="auto">
          <a:xfrm>
            <a:off x="3003550" y="3844925"/>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08" name="Line 12"/>
          <p:cNvSpPr>
            <a:spLocks noChangeShapeType="1"/>
          </p:cNvSpPr>
          <p:nvPr/>
        </p:nvSpPr>
        <p:spPr bwMode="auto">
          <a:xfrm>
            <a:off x="2968625" y="3879850"/>
            <a:ext cx="69850"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09" name="Line 13"/>
          <p:cNvSpPr>
            <a:spLocks noChangeShapeType="1"/>
          </p:cNvSpPr>
          <p:nvPr/>
        </p:nvSpPr>
        <p:spPr bwMode="auto">
          <a:xfrm>
            <a:off x="2924175" y="3584575"/>
            <a:ext cx="0" cy="66675"/>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0" name="Line 14"/>
          <p:cNvSpPr>
            <a:spLocks noChangeShapeType="1"/>
          </p:cNvSpPr>
          <p:nvPr/>
        </p:nvSpPr>
        <p:spPr bwMode="auto">
          <a:xfrm>
            <a:off x="2889250" y="3619500"/>
            <a:ext cx="69850"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1" name="Line 15"/>
          <p:cNvSpPr>
            <a:spLocks noChangeShapeType="1"/>
          </p:cNvSpPr>
          <p:nvPr/>
        </p:nvSpPr>
        <p:spPr bwMode="auto">
          <a:xfrm>
            <a:off x="2586038" y="3168650"/>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2" name="Line 16"/>
          <p:cNvSpPr>
            <a:spLocks noChangeShapeType="1"/>
          </p:cNvSpPr>
          <p:nvPr/>
        </p:nvSpPr>
        <p:spPr bwMode="auto">
          <a:xfrm>
            <a:off x="2551113" y="3203575"/>
            <a:ext cx="69850"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3" name="Line 17"/>
          <p:cNvSpPr>
            <a:spLocks noChangeShapeType="1"/>
          </p:cNvSpPr>
          <p:nvPr/>
        </p:nvSpPr>
        <p:spPr bwMode="auto">
          <a:xfrm>
            <a:off x="2557463" y="3114675"/>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4" name="Line 18"/>
          <p:cNvSpPr>
            <a:spLocks noChangeShapeType="1"/>
          </p:cNvSpPr>
          <p:nvPr/>
        </p:nvSpPr>
        <p:spPr bwMode="auto">
          <a:xfrm>
            <a:off x="2522538" y="3149600"/>
            <a:ext cx="69850" cy="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5" name="Line 19"/>
          <p:cNvSpPr>
            <a:spLocks noChangeShapeType="1"/>
          </p:cNvSpPr>
          <p:nvPr/>
        </p:nvSpPr>
        <p:spPr bwMode="auto">
          <a:xfrm>
            <a:off x="2316163" y="2724150"/>
            <a:ext cx="0" cy="69850"/>
          </a:xfrm>
          <a:prstGeom prst="line">
            <a:avLst/>
          </a:prstGeom>
          <a:noFill/>
          <a:ln w="28575">
            <a:solidFill>
              <a:srgbClr val="FFFF00"/>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6" name="Freeform 44"/>
          <p:cNvSpPr>
            <a:spLocks/>
          </p:cNvSpPr>
          <p:nvPr/>
        </p:nvSpPr>
        <p:spPr bwMode="auto">
          <a:xfrm>
            <a:off x="1935163" y="1463675"/>
            <a:ext cx="5043487" cy="2740025"/>
          </a:xfrm>
          <a:custGeom>
            <a:avLst/>
            <a:gdLst>
              <a:gd name="T0" fmla="*/ 2147483647 w 3177"/>
              <a:gd name="T1" fmla="*/ 0 h 1726"/>
              <a:gd name="T2" fmla="*/ 2147483647 w 3177"/>
              <a:gd name="T3" fmla="*/ 2147483647 h 1726"/>
              <a:gd name="T4" fmla="*/ 2147483647 w 3177"/>
              <a:gd name="T5" fmla="*/ 2147483647 h 1726"/>
              <a:gd name="T6" fmla="*/ 2147483647 w 3177"/>
              <a:gd name="T7" fmla="*/ 2147483647 h 1726"/>
              <a:gd name="T8" fmla="*/ 2147483647 w 3177"/>
              <a:gd name="T9" fmla="*/ 2147483647 h 1726"/>
              <a:gd name="T10" fmla="*/ 2147483647 w 3177"/>
              <a:gd name="T11" fmla="*/ 2147483647 h 1726"/>
              <a:gd name="T12" fmla="*/ 2147483647 w 3177"/>
              <a:gd name="T13" fmla="*/ 2147483647 h 1726"/>
              <a:gd name="T14" fmla="*/ 2147483647 w 3177"/>
              <a:gd name="T15" fmla="*/ 2147483647 h 1726"/>
              <a:gd name="T16" fmla="*/ 2147483647 w 3177"/>
              <a:gd name="T17" fmla="*/ 2147483647 h 1726"/>
              <a:gd name="T18" fmla="*/ 2147483647 w 3177"/>
              <a:gd name="T19" fmla="*/ 2147483647 h 1726"/>
              <a:gd name="T20" fmla="*/ 2147483647 w 3177"/>
              <a:gd name="T21" fmla="*/ 2147483647 h 1726"/>
              <a:gd name="T22" fmla="*/ 2147483647 w 3177"/>
              <a:gd name="T23" fmla="*/ 2147483647 h 1726"/>
              <a:gd name="T24" fmla="*/ 2147483647 w 3177"/>
              <a:gd name="T25" fmla="*/ 2147483647 h 1726"/>
              <a:gd name="T26" fmla="*/ 2147483647 w 3177"/>
              <a:gd name="T27" fmla="*/ 2147483647 h 1726"/>
              <a:gd name="T28" fmla="*/ 2147483647 w 3177"/>
              <a:gd name="T29" fmla="*/ 2147483647 h 1726"/>
              <a:gd name="T30" fmla="*/ 2147483647 w 3177"/>
              <a:gd name="T31" fmla="*/ 2147483647 h 1726"/>
              <a:gd name="T32" fmla="*/ 2147483647 w 3177"/>
              <a:gd name="T33" fmla="*/ 2147483647 h 1726"/>
              <a:gd name="T34" fmla="*/ 2147483647 w 3177"/>
              <a:gd name="T35" fmla="*/ 2147483647 h 1726"/>
              <a:gd name="T36" fmla="*/ 2147483647 w 3177"/>
              <a:gd name="T37" fmla="*/ 2147483647 h 1726"/>
              <a:gd name="T38" fmla="*/ 2147483647 w 3177"/>
              <a:gd name="T39" fmla="*/ 2147483647 h 1726"/>
              <a:gd name="T40" fmla="*/ 2147483647 w 3177"/>
              <a:gd name="T41" fmla="*/ 2147483647 h 1726"/>
              <a:gd name="T42" fmla="*/ 2147483647 w 3177"/>
              <a:gd name="T43" fmla="*/ 2147483647 h 1726"/>
              <a:gd name="T44" fmla="*/ 2147483647 w 3177"/>
              <a:gd name="T45" fmla="*/ 2147483647 h 1726"/>
              <a:gd name="T46" fmla="*/ 2147483647 w 3177"/>
              <a:gd name="T47" fmla="*/ 2147483647 h 1726"/>
              <a:gd name="T48" fmla="*/ 2147483647 w 3177"/>
              <a:gd name="T49" fmla="*/ 2147483647 h 1726"/>
              <a:gd name="T50" fmla="*/ 2147483647 w 3177"/>
              <a:gd name="T51" fmla="*/ 2147483647 h 1726"/>
              <a:gd name="T52" fmla="*/ 2147483647 w 3177"/>
              <a:gd name="T53" fmla="*/ 2147483647 h 1726"/>
              <a:gd name="T54" fmla="*/ 2147483647 w 3177"/>
              <a:gd name="T55" fmla="*/ 2147483647 h 1726"/>
              <a:gd name="T56" fmla="*/ 2147483647 w 3177"/>
              <a:gd name="T57" fmla="*/ 2147483647 h 1726"/>
              <a:gd name="T58" fmla="*/ 2147483647 w 3177"/>
              <a:gd name="T59" fmla="*/ 2147483647 h 1726"/>
              <a:gd name="T60" fmla="*/ 2147483647 w 3177"/>
              <a:gd name="T61" fmla="*/ 2147483647 h 1726"/>
              <a:gd name="T62" fmla="*/ 2147483647 w 3177"/>
              <a:gd name="T63" fmla="*/ 2147483647 h 1726"/>
              <a:gd name="T64" fmla="*/ 2147483647 w 3177"/>
              <a:gd name="T65" fmla="*/ 2147483647 h 1726"/>
              <a:gd name="T66" fmla="*/ 2147483647 w 3177"/>
              <a:gd name="T67" fmla="*/ 2147483647 h 1726"/>
              <a:gd name="T68" fmla="*/ 2147483647 w 3177"/>
              <a:gd name="T69" fmla="*/ 2147483647 h 1726"/>
              <a:gd name="T70" fmla="*/ 2147483647 w 3177"/>
              <a:gd name="T71" fmla="*/ 2147483647 h 1726"/>
              <a:gd name="T72" fmla="*/ 2147483647 w 3177"/>
              <a:gd name="T73" fmla="*/ 2147483647 h 1726"/>
              <a:gd name="T74" fmla="*/ 2147483647 w 3177"/>
              <a:gd name="T75" fmla="*/ 2147483647 h 1726"/>
              <a:gd name="T76" fmla="*/ 2147483647 w 3177"/>
              <a:gd name="T77" fmla="*/ 2147483647 h 1726"/>
              <a:gd name="T78" fmla="*/ 2147483647 w 3177"/>
              <a:gd name="T79" fmla="*/ 2147483647 h 1726"/>
              <a:gd name="T80" fmla="*/ 2147483647 w 3177"/>
              <a:gd name="T81" fmla="*/ 2147483647 h 1726"/>
              <a:gd name="T82" fmla="*/ 2147483647 w 3177"/>
              <a:gd name="T83" fmla="*/ 2147483647 h 1726"/>
              <a:gd name="T84" fmla="*/ 2147483647 w 3177"/>
              <a:gd name="T85" fmla="*/ 2147483647 h 1726"/>
              <a:gd name="T86" fmla="*/ 2147483647 w 3177"/>
              <a:gd name="T87" fmla="*/ 2147483647 h 1726"/>
              <a:gd name="T88" fmla="*/ 2147483647 w 3177"/>
              <a:gd name="T89" fmla="*/ 2147483647 h 1726"/>
              <a:gd name="T90" fmla="*/ 2147483647 w 3177"/>
              <a:gd name="T91" fmla="*/ 2147483647 h 1726"/>
              <a:gd name="T92" fmla="*/ 2147483647 w 3177"/>
              <a:gd name="T93" fmla="*/ 2147483647 h 1726"/>
              <a:gd name="T94" fmla="*/ 2147483647 w 3177"/>
              <a:gd name="T95" fmla="*/ 2147483647 h 1726"/>
              <a:gd name="T96" fmla="*/ 2147483647 w 3177"/>
              <a:gd name="T97" fmla="*/ 2147483647 h 1726"/>
              <a:gd name="T98" fmla="*/ 2147483647 w 3177"/>
              <a:gd name="T99" fmla="*/ 2147483647 h 1726"/>
              <a:gd name="T100" fmla="*/ 2147483647 w 3177"/>
              <a:gd name="T101" fmla="*/ 2147483647 h 1726"/>
              <a:gd name="T102" fmla="*/ 2147483647 w 3177"/>
              <a:gd name="T103" fmla="*/ 2147483647 h 1726"/>
              <a:gd name="T104" fmla="*/ 2147483647 w 3177"/>
              <a:gd name="T105" fmla="*/ 2147483647 h 1726"/>
              <a:gd name="T106" fmla="*/ 2147483647 w 3177"/>
              <a:gd name="T107" fmla="*/ 2147483647 h 1726"/>
              <a:gd name="T108" fmla="*/ 2147483647 w 3177"/>
              <a:gd name="T109" fmla="*/ 2147483647 h 1726"/>
              <a:gd name="T110" fmla="*/ 2147483647 w 3177"/>
              <a:gd name="T111" fmla="*/ 2147483647 h 1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77"/>
              <a:gd name="T169" fmla="*/ 0 h 1726"/>
              <a:gd name="T170" fmla="*/ 3177 w 3177"/>
              <a:gd name="T171" fmla="*/ 1726 h 17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77" h="1726">
                <a:moveTo>
                  <a:pt x="0" y="0"/>
                </a:moveTo>
                <a:lnTo>
                  <a:pt x="54" y="0"/>
                </a:lnTo>
                <a:lnTo>
                  <a:pt x="54" y="22"/>
                </a:lnTo>
                <a:lnTo>
                  <a:pt x="66" y="22"/>
                </a:lnTo>
                <a:lnTo>
                  <a:pt x="66" y="64"/>
                </a:lnTo>
                <a:lnTo>
                  <a:pt x="72" y="64"/>
                </a:lnTo>
                <a:lnTo>
                  <a:pt x="72" y="106"/>
                </a:lnTo>
                <a:lnTo>
                  <a:pt x="82" y="106"/>
                </a:lnTo>
                <a:lnTo>
                  <a:pt x="82" y="130"/>
                </a:lnTo>
                <a:lnTo>
                  <a:pt x="112" y="130"/>
                </a:lnTo>
                <a:lnTo>
                  <a:pt x="112" y="144"/>
                </a:lnTo>
                <a:lnTo>
                  <a:pt x="124" y="144"/>
                </a:lnTo>
                <a:lnTo>
                  <a:pt x="124" y="170"/>
                </a:lnTo>
                <a:lnTo>
                  <a:pt x="128" y="170"/>
                </a:lnTo>
                <a:lnTo>
                  <a:pt x="128" y="190"/>
                </a:lnTo>
                <a:lnTo>
                  <a:pt x="158" y="190"/>
                </a:lnTo>
                <a:lnTo>
                  <a:pt x="158" y="210"/>
                </a:lnTo>
                <a:lnTo>
                  <a:pt x="182" y="210"/>
                </a:lnTo>
                <a:lnTo>
                  <a:pt x="182" y="230"/>
                </a:lnTo>
                <a:lnTo>
                  <a:pt x="194" y="230"/>
                </a:lnTo>
                <a:lnTo>
                  <a:pt x="194" y="270"/>
                </a:lnTo>
                <a:lnTo>
                  <a:pt x="208" y="270"/>
                </a:lnTo>
                <a:lnTo>
                  <a:pt x="208" y="294"/>
                </a:lnTo>
                <a:lnTo>
                  <a:pt x="214" y="294"/>
                </a:lnTo>
                <a:lnTo>
                  <a:pt x="214" y="376"/>
                </a:lnTo>
                <a:lnTo>
                  <a:pt x="220" y="376"/>
                </a:lnTo>
                <a:lnTo>
                  <a:pt x="220" y="470"/>
                </a:lnTo>
                <a:lnTo>
                  <a:pt x="226" y="470"/>
                </a:lnTo>
                <a:lnTo>
                  <a:pt x="226" y="500"/>
                </a:lnTo>
                <a:lnTo>
                  <a:pt x="232" y="500"/>
                </a:lnTo>
                <a:lnTo>
                  <a:pt x="232" y="550"/>
                </a:lnTo>
                <a:lnTo>
                  <a:pt x="246" y="550"/>
                </a:lnTo>
                <a:lnTo>
                  <a:pt x="246" y="578"/>
                </a:lnTo>
                <a:lnTo>
                  <a:pt x="252" y="578"/>
                </a:lnTo>
                <a:lnTo>
                  <a:pt x="252" y="596"/>
                </a:lnTo>
                <a:lnTo>
                  <a:pt x="256" y="596"/>
                </a:lnTo>
                <a:lnTo>
                  <a:pt x="256" y="616"/>
                </a:lnTo>
                <a:lnTo>
                  <a:pt x="262" y="616"/>
                </a:lnTo>
                <a:lnTo>
                  <a:pt x="262" y="622"/>
                </a:lnTo>
                <a:lnTo>
                  <a:pt x="314" y="622"/>
                </a:lnTo>
                <a:lnTo>
                  <a:pt x="314" y="642"/>
                </a:lnTo>
                <a:lnTo>
                  <a:pt x="334" y="642"/>
                </a:lnTo>
                <a:lnTo>
                  <a:pt x="334" y="656"/>
                </a:lnTo>
                <a:lnTo>
                  <a:pt x="338" y="656"/>
                </a:lnTo>
                <a:lnTo>
                  <a:pt x="338" y="662"/>
                </a:lnTo>
                <a:lnTo>
                  <a:pt x="344" y="662"/>
                </a:lnTo>
                <a:lnTo>
                  <a:pt x="344" y="686"/>
                </a:lnTo>
                <a:lnTo>
                  <a:pt x="352" y="686"/>
                </a:lnTo>
                <a:lnTo>
                  <a:pt x="352" y="706"/>
                </a:lnTo>
                <a:lnTo>
                  <a:pt x="380" y="706"/>
                </a:lnTo>
                <a:lnTo>
                  <a:pt x="380" y="730"/>
                </a:lnTo>
                <a:lnTo>
                  <a:pt x="394" y="730"/>
                </a:lnTo>
                <a:lnTo>
                  <a:pt x="394" y="756"/>
                </a:lnTo>
                <a:lnTo>
                  <a:pt x="426" y="756"/>
                </a:lnTo>
                <a:lnTo>
                  <a:pt x="426" y="788"/>
                </a:lnTo>
                <a:lnTo>
                  <a:pt x="430" y="788"/>
                </a:lnTo>
                <a:lnTo>
                  <a:pt x="430" y="894"/>
                </a:lnTo>
                <a:lnTo>
                  <a:pt x="450" y="894"/>
                </a:lnTo>
                <a:lnTo>
                  <a:pt x="450" y="914"/>
                </a:lnTo>
                <a:lnTo>
                  <a:pt x="482" y="914"/>
                </a:lnTo>
                <a:lnTo>
                  <a:pt x="482" y="938"/>
                </a:lnTo>
                <a:lnTo>
                  <a:pt x="516" y="938"/>
                </a:lnTo>
                <a:lnTo>
                  <a:pt x="516" y="962"/>
                </a:lnTo>
                <a:lnTo>
                  <a:pt x="575" y="962"/>
                </a:lnTo>
                <a:lnTo>
                  <a:pt x="575" y="982"/>
                </a:lnTo>
                <a:lnTo>
                  <a:pt x="603" y="982"/>
                </a:lnTo>
                <a:lnTo>
                  <a:pt x="603" y="1008"/>
                </a:lnTo>
                <a:lnTo>
                  <a:pt x="639" y="1008"/>
                </a:lnTo>
                <a:lnTo>
                  <a:pt x="639" y="1032"/>
                </a:lnTo>
                <a:lnTo>
                  <a:pt x="659" y="1032"/>
                </a:lnTo>
                <a:lnTo>
                  <a:pt x="659" y="1036"/>
                </a:lnTo>
                <a:lnTo>
                  <a:pt x="669" y="1036"/>
                </a:lnTo>
                <a:lnTo>
                  <a:pt x="669" y="1080"/>
                </a:lnTo>
                <a:lnTo>
                  <a:pt x="677" y="1080"/>
                </a:lnTo>
                <a:lnTo>
                  <a:pt x="677" y="1108"/>
                </a:lnTo>
                <a:lnTo>
                  <a:pt x="701" y="1108"/>
                </a:lnTo>
                <a:lnTo>
                  <a:pt x="701" y="1126"/>
                </a:lnTo>
                <a:lnTo>
                  <a:pt x="845" y="1126"/>
                </a:lnTo>
                <a:lnTo>
                  <a:pt x="845" y="1174"/>
                </a:lnTo>
                <a:lnTo>
                  <a:pt x="851" y="1174"/>
                </a:lnTo>
                <a:lnTo>
                  <a:pt x="851" y="1206"/>
                </a:lnTo>
                <a:lnTo>
                  <a:pt x="865" y="1206"/>
                </a:lnTo>
                <a:lnTo>
                  <a:pt x="865" y="1232"/>
                </a:lnTo>
                <a:lnTo>
                  <a:pt x="875" y="1232"/>
                </a:lnTo>
                <a:lnTo>
                  <a:pt x="875" y="1242"/>
                </a:lnTo>
                <a:lnTo>
                  <a:pt x="881" y="1242"/>
                </a:lnTo>
                <a:lnTo>
                  <a:pt x="881" y="1306"/>
                </a:lnTo>
                <a:lnTo>
                  <a:pt x="909" y="1306"/>
                </a:lnTo>
                <a:lnTo>
                  <a:pt x="909" y="1338"/>
                </a:lnTo>
                <a:lnTo>
                  <a:pt x="1027" y="1338"/>
                </a:lnTo>
                <a:lnTo>
                  <a:pt x="1027" y="1364"/>
                </a:lnTo>
                <a:lnTo>
                  <a:pt x="1049" y="1364"/>
                </a:lnTo>
                <a:lnTo>
                  <a:pt x="1049" y="1388"/>
                </a:lnTo>
                <a:lnTo>
                  <a:pt x="1063" y="1388"/>
                </a:lnTo>
                <a:lnTo>
                  <a:pt x="1063" y="1416"/>
                </a:lnTo>
                <a:lnTo>
                  <a:pt x="1079" y="1416"/>
                </a:lnTo>
                <a:lnTo>
                  <a:pt x="1079" y="1442"/>
                </a:lnTo>
                <a:lnTo>
                  <a:pt x="1241" y="1442"/>
                </a:lnTo>
                <a:lnTo>
                  <a:pt x="1241" y="1498"/>
                </a:lnTo>
                <a:lnTo>
                  <a:pt x="1269" y="1498"/>
                </a:lnTo>
                <a:lnTo>
                  <a:pt x="1269" y="1522"/>
                </a:lnTo>
                <a:lnTo>
                  <a:pt x="1449" y="1522"/>
                </a:lnTo>
                <a:lnTo>
                  <a:pt x="1449" y="1554"/>
                </a:lnTo>
                <a:lnTo>
                  <a:pt x="1499" y="1554"/>
                </a:lnTo>
                <a:lnTo>
                  <a:pt x="1499" y="1582"/>
                </a:lnTo>
                <a:lnTo>
                  <a:pt x="1513" y="1582"/>
                </a:lnTo>
                <a:lnTo>
                  <a:pt x="1513" y="1654"/>
                </a:lnTo>
                <a:lnTo>
                  <a:pt x="1587" y="1654"/>
                </a:lnTo>
                <a:lnTo>
                  <a:pt x="1587" y="1690"/>
                </a:lnTo>
                <a:lnTo>
                  <a:pt x="1731" y="1690"/>
                </a:lnTo>
                <a:lnTo>
                  <a:pt x="1731" y="1726"/>
                </a:lnTo>
                <a:lnTo>
                  <a:pt x="3177" y="1726"/>
                </a:lnTo>
              </a:path>
            </a:pathLst>
          </a:custGeom>
          <a:noFill/>
          <a:ln w="28575" cap="flat">
            <a:solidFill>
              <a:srgbClr val="FF6600"/>
            </a:solidFill>
            <a:prstDash val="solid"/>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7" name="Line 20"/>
          <p:cNvSpPr>
            <a:spLocks noChangeShapeType="1"/>
          </p:cNvSpPr>
          <p:nvPr/>
        </p:nvSpPr>
        <p:spPr bwMode="auto">
          <a:xfrm>
            <a:off x="8002588" y="43291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8" name="Line 21"/>
          <p:cNvSpPr>
            <a:spLocks noChangeShapeType="1"/>
          </p:cNvSpPr>
          <p:nvPr/>
        </p:nvSpPr>
        <p:spPr bwMode="auto">
          <a:xfrm>
            <a:off x="7967663" y="43640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19" name="Line 22"/>
          <p:cNvSpPr>
            <a:spLocks noChangeShapeType="1"/>
          </p:cNvSpPr>
          <p:nvPr/>
        </p:nvSpPr>
        <p:spPr bwMode="auto">
          <a:xfrm>
            <a:off x="7265988" y="43291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0" name="Line 23"/>
          <p:cNvSpPr>
            <a:spLocks noChangeShapeType="1"/>
          </p:cNvSpPr>
          <p:nvPr/>
        </p:nvSpPr>
        <p:spPr bwMode="auto">
          <a:xfrm>
            <a:off x="7231063" y="43640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1" name="Line 24"/>
          <p:cNvSpPr>
            <a:spLocks noChangeShapeType="1"/>
          </p:cNvSpPr>
          <p:nvPr/>
        </p:nvSpPr>
        <p:spPr bwMode="auto">
          <a:xfrm>
            <a:off x="6362700" y="43291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2" name="Line 25"/>
          <p:cNvSpPr>
            <a:spLocks noChangeShapeType="1"/>
          </p:cNvSpPr>
          <p:nvPr/>
        </p:nvSpPr>
        <p:spPr bwMode="auto">
          <a:xfrm>
            <a:off x="6327775" y="43640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3" name="Line 26"/>
          <p:cNvSpPr>
            <a:spLocks noChangeShapeType="1"/>
          </p:cNvSpPr>
          <p:nvPr/>
        </p:nvSpPr>
        <p:spPr bwMode="auto">
          <a:xfrm>
            <a:off x="5988050" y="40782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4" name="Line 27"/>
          <p:cNvSpPr>
            <a:spLocks noChangeShapeType="1"/>
          </p:cNvSpPr>
          <p:nvPr/>
        </p:nvSpPr>
        <p:spPr bwMode="auto">
          <a:xfrm>
            <a:off x="5953125" y="41100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5" name="Line 28"/>
          <p:cNvSpPr>
            <a:spLocks noChangeShapeType="1"/>
          </p:cNvSpPr>
          <p:nvPr/>
        </p:nvSpPr>
        <p:spPr bwMode="auto">
          <a:xfrm>
            <a:off x="5953125" y="40782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6" name="Line 29"/>
          <p:cNvSpPr>
            <a:spLocks noChangeShapeType="1"/>
          </p:cNvSpPr>
          <p:nvPr/>
        </p:nvSpPr>
        <p:spPr bwMode="auto">
          <a:xfrm>
            <a:off x="5918200" y="41100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7" name="Line 30"/>
          <p:cNvSpPr>
            <a:spLocks noChangeShapeType="1"/>
          </p:cNvSpPr>
          <p:nvPr/>
        </p:nvSpPr>
        <p:spPr bwMode="auto">
          <a:xfrm>
            <a:off x="5638800" y="39227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8" name="Line 45"/>
          <p:cNvSpPr>
            <a:spLocks noChangeShapeType="1"/>
          </p:cNvSpPr>
          <p:nvPr/>
        </p:nvSpPr>
        <p:spPr bwMode="auto">
          <a:xfrm>
            <a:off x="4911725" y="38020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29" name="Line 46"/>
          <p:cNvSpPr>
            <a:spLocks noChangeShapeType="1"/>
          </p:cNvSpPr>
          <p:nvPr/>
        </p:nvSpPr>
        <p:spPr bwMode="auto">
          <a:xfrm>
            <a:off x="4911725" y="372586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0" name="Line 47"/>
          <p:cNvSpPr>
            <a:spLocks noChangeShapeType="1"/>
          </p:cNvSpPr>
          <p:nvPr/>
        </p:nvSpPr>
        <p:spPr bwMode="auto">
          <a:xfrm>
            <a:off x="4879975" y="376078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1" name="Line 48"/>
          <p:cNvSpPr>
            <a:spLocks noChangeShapeType="1"/>
          </p:cNvSpPr>
          <p:nvPr/>
        </p:nvSpPr>
        <p:spPr bwMode="auto">
          <a:xfrm>
            <a:off x="4911725" y="36814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2" name="Line 49"/>
          <p:cNvSpPr>
            <a:spLocks noChangeShapeType="1"/>
          </p:cNvSpPr>
          <p:nvPr/>
        </p:nvSpPr>
        <p:spPr bwMode="auto">
          <a:xfrm>
            <a:off x="4879975" y="37163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3" name="Line 50"/>
          <p:cNvSpPr>
            <a:spLocks noChangeShapeType="1"/>
          </p:cNvSpPr>
          <p:nvPr/>
        </p:nvSpPr>
        <p:spPr bwMode="auto">
          <a:xfrm>
            <a:off x="4667250" y="36814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4" name="Line 51"/>
          <p:cNvSpPr>
            <a:spLocks noChangeShapeType="1"/>
          </p:cNvSpPr>
          <p:nvPr/>
        </p:nvSpPr>
        <p:spPr bwMode="auto">
          <a:xfrm>
            <a:off x="4632325" y="37163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5" name="Line 52"/>
          <p:cNvSpPr>
            <a:spLocks noChangeShapeType="1"/>
          </p:cNvSpPr>
          <p:nvPr/>
        </p:nvSpPr>
        <p:spPr bwMode="auto">
          <a:xfrm>
            <a:off x="4638675" y="360203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6" name="Line 53"/>
          <p:cNvSpPr>
            <a:spLocks noChangeShapeType="1"/>
          </p:cNvSpPr>
          <p:nvPr/>
        </p:nvSpPr>
        <p:spPr bwMode="auto">
          <a:xfrm>
            <a:off x="4603750" y="363378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7" name="Line 54"/>
          <p:cNvSpPr>
            <a:spLocks noChangeShapeType="1"/>
          </p:cNvSpPr>
          <p:nvPr/>
        </p:nvSpPr>
        <p:spPr bwMode="auto">
          <a:xfrm>
            <a:off x="4622800" y="35702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8" name="Line 55"/>
          <p:cNvSpPr>
            <a:spLocks noChangeShapeType="1"/>
          </p:cNvSpPr>
          <p:nvPr/>
        </p:nvSpPr>
        <p:spPr bwMode="auto">
          <a:xfrm>
            <a:off x="4587875" y="36020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39" name="Line 56"/>
          <p:cNvSpPr>
            <a:spLocks noChangeShapeType="1"/>
          </p:cNvSpPr>
          <p:nvPr/>
        </p:nvSpPr>
        <p:spPr bwMode="auto">
          <a:xfrm>
            <a:off x="4508500" y="350043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0" name="Line 57"/>
          <p:cNvSpPr>
            <a:spLocks noChangeShapeType="1"/>
          </p:cNvSpPr>
          <p:nvPr/>
        </p:nvSpPr>
        <p:spPr bwMode="auto">
          <a:xfrm>
            <a:off x="4473575" y="35353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1" name="Line 58"/>
          <p:cNvSpPr>
            <a:spLocks noChangeShapeType="1"/>
          </p:cNvSpPr>
          <p:nvPr/>
        </p:nvSpPr>
        <p:spPr bwMode="auto">
          <a:xfrm>
            <a:off x="4343400" y="34655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2" name="Line 59"/>
          <p:cNvSpPr>
            <a:spLocks noChangeShapeType="1"/>
          </p:cNvSpPr>
          <p:nvPr/>
        </p:nvSpPr>
        <p:spPr bwMode="auto">
          <a:xfrm>
            <a:off x="4308475" y="35004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3" name="Line 60"/>
          <p:cNvSpPr>
            <a:spLocks noChangeShapeType="1"/>
          </p:cNvSpPr>
          <p:nvPr/>
        </p:nvSpPr>
        <p:spPr bwMode="auto">
          <a:xfrm>
            <a:off x="4311650" y="34655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4" name="Line 61"/>
          <p:cNvSpPr>
            <a:spLocks noChangeShapeType="1"/>
          </p:cNvSpPr>
          <p:nvPr/>
        </p:nvSpPr>
        <p:spPr bwMode="auto">
          <a:xfrm>
            <a:off x="4276725" y="35004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5" name="Line 62"/>
          <p:cNvSpPr>
            <a:spLocks noChangeShapeType="1"/>
          </p:cNvSpPr>
          <p:nvPr/>
        </p:nvSpPr>
        <p:spPr bwMode="auto">
          <a:xfrm>
            <a:off x="4292600" y="34655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6" name="Line 63"/>
          <p:cNvSpPr>
            <a:spLocks noChangeShapeType="1"/>
          </p:cNvSpPr>
          <p:nvPr/>
        </p:nvSpPr>
        <p:spPr bwMode="auto">
          <a:xfrm>
            <a:off x="4257675" y="35004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7" name="Line 64"/>
          <p:cNvSpPr>
            <a:spLocks noChangeShapeType="1"/>
          </p:cNvSpPr>
          <p:nvPr/>
        </p:nvSpPr>
        <p:spPr bwMode="auto">
          <a:xfrm>
            <a:off x="4070350" y="33416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8" name="Line 65"/>
          <p:cNvSpPr>
            <a:spLocks noChangeShapeType="1"/>
          </p:cNvSpPr>
          <p:nvPr/>
        </p:nvSpPr>
        <p:spPr bwMode="auto">
          <a:xfrm>
            <a:off x="4035425" y="337661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49" name="Line 66"/>
          <p:cNvSpPr>
            <a:spLocks noChangeShapeType="1"/>
          </p:cNvSpPr>
          <p:nvPr/>
        </p:nvSpPr>
        <p:spPr bwMode="auto">
          <a:xfrm>
            <a:off x="3971925" y="32019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0" name="Line 67"/>
          <p:cNvSpPr>
            <a:spLocks noChangeShapeType="1"/>
          </p:cNvSpPr>
          <p:nvPr/>
        </p:nvSpPr>
        <p:spPr bwMode="auto">
          <a:xfrm>
            <a:off x="3937000" y="323691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1" name="Line 68"/>
          <p:cNvSpPr>
            <a:spLocks noChangeShapeType="1"/>
          </p:cNvSpPr>
          <p:nvPr/>
        </p:nvSpPr>
        <p:spPr bwMode="auto">
          <a:xfrm>
            <a:off x="3940175" y="3173413"/>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2" name="Line 69"/>
          <p:cNvSpPr>
            <a:spLocks noChangeShapeType="1"/>
          </p:cNvSpPr>
          <p:nvPr/>
        </p:nvSpPr>
        <p:spPr bwMode="auto">
          <a:xfrm>
            <a:off x="3908425" y="320833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3" name="Line 70"/>
          <p:cNvSpPr>
            <a:spLocks noChangeShapeType="1"/>
          </p:cNvSpPr>
          <p:nvPr/>
        </p:nvSpPr>
        <p:spPr bwMode="auto">
          <a:xfrm>
            <a:off x="3902075" y="30845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4" name="Line 71"/>
          <p:cNvSpPr>
            <a:spLocks noChangeShapeType="1"/>
          </p:cNvSpPr>
          <p:nvPr/>
        </p:nvSpPr>
        <p:spPr bwMode="auto">
          <a:xfrm>
            <a:off x="3867150" y="31194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5" name="Line 72"/>
          <p:cNvSpPr>
            <a:spLocks noChangeShapeType="1"/>
          </p:cNvSpPr>
          <p:nvPr/>
        </p:nvSpPr>
        <p:spPr bwMode="auto">
          <a:xfrm>
            <a:off x="3863975" y="3084513"/>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6" name="Line 73"/>
          <p:cNvSpPr>
            <a:spLocks noChangeShapeType="1"/>
          </p:cNvSpPr>
          <p:nvPr/>
        </p:nvSpPr>
        <p:spPr bwMode="auto">
          <a:xfrm>
            <a:off x="3829050" y="3119438"/>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7" name="Line 74"/>
          <p:cNvSpPr>
            <a:spLocks noChangeShapeType="1"/>
          </p:cNvSpPr>
          <p:nvPr/>
        </p:nvSpPr>
        <p:spPr bwMode="auto">
          <a:xfrm>
            <a:off x="3679825" y="30241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8" name="Line 75"/>
          <p:cNvSpPr>
            <a:spLocks noChangeShapeType="1"/>
          </p:cNvSpPr>
          <p:nvPr/>
        </p:nvSpPr>
        <p:spPr bwMode="auto">
          <a:xfrm>
            <a:off x="3644900" y="305911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59" name="Line 76"/>
          <p:cNvSpPr>
            <a:spLocks noChangeShapeType="1"/>
          </p:cNvSpPr>
          <p:nvPr/>
        </p:nvSpPr>
        <p:spPr bwMode="auto">
          <a:xfrm>
            <a:off x="3641725" y="300513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0" name="Line 77"/>
          <p:cNvSpPr>
            <a:spLocks noChangeShapeType="1"/>
          </p:cNvSpPr>
          <p:nvPr/>
        </p:nvSpPr>
        <p:spPr bwMode="auto">
          <a:xfrm>
            <a:off x="3606800" y="30400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1" name="Line 78"/>
          <p:cNvSpPr>
            <a:spLocks noChangeShapeType="1"/>
          </p:cNvSpPr>
          <p:nvPr/>
        </p:nvSpPr>
        <p:spPr bwMode="auto">
          <a:xfrm>
            <a:off x="3514725" y="2846388"/>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2" name="Line 79"/>
          <p:cNvSpPr>
            <a:spLocks noChangeShapeType="1"/>
          </p:cNvSpPr>
          <p:nvPr/>
        </p:nvSpPr>
        <p:spPr bwMode="auto">
          <a:xfrm>
            <a:off x="3479800" y="288131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3" name="Line 80"/>
          <p:cNvSpPr>
            <a:spLocks noChangeShapeType="1"/>
          </p:cNvSpPr>
          <p:nvPr/>
        </p:nvSpPr>
        <p:spPr bwMode="auto">
          <a:xfrm>
            <a:off x="3343275" y="27955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4" name="Line 81"/>
          <p:cNvSpPr>
            <a:spLocks noChangeShapeType="1"/>
          </p:cNvSpPr>
          <p:nvPr/>
        </p:nvSpPr>
        <p:spPr bwMode="auto">
          <a:xfrm>
            <a:off x="3308350" y="283051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5" name="Line 82"/>
          <p:cNvSpPr>
            <a:spLocks noChangeShapeType="1"/>
          </p:cNvSpPr>
          <p:nvPr/>
        </p:nvSpPr>
        <p:spPr bwMode="auto">
          <a:xfrm>
            <a:off x="3314700" y="27955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6" name="Line 83"/>
          <p:cNvSpPr>
            <a:spLocks noChangeShapeType="1"/>
          </p:cNvSpPr>
          <p:nvPr/>
        </p:nvSpPr>
        <p:spPr bwMode="auto">
          <a:xfrm>
            <a:off x="3279775" y="283051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7" name="Line 84"/>
          <p:cNvSpPr>
            <a:spLocks noChangeShapeType="1"/>
          </p:cNvSpPr>
          <p:nvPr/>
        </p:nvSpPr>
        <p:spPr bwMode="auto">
          <a:xfrm>
            <a:off x="3295650" y="27955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8" name="Line 85"/>
          <p:cNvSpPr>
            <a:spLocks noChangeShapeType="1"/>
          </p:cNvSpPr>
          <p:nvPr/>
        </p:nvSpPr>
        <p:spPr bwMode="auto">
          <a:xfrm>
            <a:off x="3263900" y="283051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69" name="Line 86"/>
          <p:cNvSpPr>
            <a:spLocks noChangeShapeType="1"/>
          </p:cNvSpPr>
          <p:nvPr/>
        </p:nvSpPr>
        <p:spPr bwMode="auto">
          <a:xfrm>
            <a:off x="3282950" y="2747963"/>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70" name="Line 87"/>
          <p:cNvSpPr>
            <a:spLocks noChangeShapeType="1"/>
          </p:cNvSpPr>
          <p:nvPr/>
        </p:nvSpPr>
        <p:spPr bwMode="auto">
          <a:xfrm>
            <a:off x="3248025" y="2779713"/>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71" name="Line 88"/>
          <p:cNvSpPr>
            <a:spLocks noChangeShapeType="1"/>
          </p:cNvSpPr>
          <p:nvPr/>
        </p:nvSpPr>
        <p:spPr bwMode="auto">
          <a:xfrm>
            <a:off x="3219450" y="2481263"/>
            <a:ext cx="0" cy="66675"/>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72" name="Line 89"/>
          <p:cNvSpPr>
            <a:spLocks noChangeShapeType="1"/>
          </p:cNvSpPr>
          <p:nvPr/>
        </p:nvSpPr>
        <p:spPr bwMode="auto">
          <a:xfrm>
            <a:off x="3187700" y="2516188"/>
            <a:ext cx="66675"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73" name="Line 90"/>
          <p:cNvSpPr>
            <a:spLocks noChangeShapeType="1"/>
          </p:cNvSpPr>
          <p:nvPr/>
        </p:nvSpPr>
        <p:spPr bwMode="auto">
          <a:xfrm>
            <a:off x="3003550" y="245903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74" name="Line 91"/>
          <p:cNvSpPr>
            <a:spLocks noChangeShapeType="1"/>
          </p:cNvSpPr>
          <p:nvPr/>
        </p:nvSpPr>
        <p:spPr bwMode="auto">
          <a:xfrm>
            <a:off x="2968625" y="2493963"/>
            <a:ext cx="69850" cy="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75" name="Line 92"/>
          <p:cNvSpPr>
            <a:spLocks noChangeShapeType="1"/>
          </p:cNvSpPr>
          <p:nvPr/>
        </p:nvSpPr>
        <p:spPr bwMode="auto">
          <a:xfrm>
            <a:off x="2949575" y="2389188"/>
            <a:ext cx="0" cy="69850"/>
          </a:xfrm>
          <a:prstGeom prst="line">
            <a:avLst/>
          </a:prstGeom>
          <a:noFill/>
          <a:ln w="28575">
            <a:solidFill>
              <a:schemeClr val="accent2"/>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0576" name="TextBox 201"/>
          <p:cNvSpPr txBox="1">
            <a:spLocks noChangeArrowheads="1"/>
          </p:cNvSpPr>
          <p:nvPr/>
        </p:nvSpPr>
        <p:spPr bwMode="auto">
          <a:xfrm>
            <a:off x="182563" y="6291263"/>
            <a:ext cx="8910637" cy="461962"/>
          </a:xfrm>
          <a:prstGeom prst="rect">
            <a:avLst/>
          </a:prstGeom>
          <a:noFill/>
          <a:ln w="9525">
            <a:noFill/>
            <a:miter lim="800000"/>
            <a:headEnd/>
            <a:tailEnd/>
          </a:ln>
        </p:spPr>
        <p:txBody>
          <a:bodyPr>
            <a:spAutoFit/>
          </a:bodyPr>
          <a:lstStyle/>
          <a:p>
            <a:pPr fontAlgn="base">
              <a:spcBef>
                <a:spcPct val="0"/>
              </a:spcBef>
              <a:spcAft>
                <a:spcPct val="0"/>
              </a:spcAft>
            </a:pPr>
            <a:r>
              <a:rPr lang="en-US" sz="1200" b="1" baseline="50000" smtClean="0">
                <a:solidFill>
                  <a:srgbClr val="FFFFFF"/>
                </a:solidFill>
                <a:cs typeface="Arial" pitchFamily="34" charset="0"/>
              </a:rPr>
              <a:t>a</a:t>
            </a:r>
            <a:r>
              <a:rPr lang="en-US" sz="1200" b="1" smtClean="0">
                <a:solidFill>
                  <a:srgbClr val="FFFFFF"/>
                </a:solidFill>
                <a:cs typeface="Arial" pitchFamily="34" charset="0"/>
              </a:rPr>
              <a:t>Excludes 1 patient who did not receive study treatment; </a:t>
            </a:r>
            <a:r>
              <a:rPr lang="en-US" sz="1200" b="1" baseline="50000" smtClean="0">
                <a:solidFill>
                  <a:srgbClr val="FFFFFF"/>
                </a:solidFill>
                <a:cs typeface="Arial" pitchFamily="34" charset="0"/>
              </a:rPr>
              <a:t>b</a:t>
            </a:r>
            <a:r>
              <a:rPr lang="en-US" sz="1200" b="1" smtClean="0">
                <a:solidFill>
                  <a:srgbClr val="FFFFFF"/>
                </a:solidFill>
                <a:cs typeface="Arial" pitchFamily="34" charset="0"/>
              </a:rPr>
              <a:t>excludes 3 patients in chemotherapy arm who did not receive study treatment; </a:t>
            </a:r>
            <a:r>
              <a:rPr lang="en-US" sz="1200" b="1" baseline="50000" smtClean="0">
                <a:solidFill>
                  <a:srgbClr val="FFFFFF"/>
                </a:solidFill>
                <a:cs typeface="Arial" pitchFamily="34" charset="0"/>
              </a:rPr>
              <a:t>c</a:t>
            </a:r>
            <a:r>
              <a:rPr lang="en-US" sz="1200" b="1" smtClean="0">
                <a:solidFill>
                  <a:srgbClr val="FFFFFF"/>
                </a:solidFill>
                <a:cs typeface="Arial" pitchFamily="34" charset="0"/>
              </a:rPr>
              <a:t>vs crizotinib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defRPr/>
            </a:pPr>
            <a:r>
              <a:rPr lang="en-US" smtClean="0"/>
              <a:t>ROS1 Rearrangements in NSCLC</a:t>
            </a:r>
            <a:endParaRPr lang="en-US" dirty="0" smtClean="0"/>
          </a:p>
        </p:txBody>
      </p:sp>
      <p:sp>
        <p:nvSpPr>
          <p:cNvPr id="102403" name="Content Placeholder 2"/>
          <p:cNvSpPr>
            <a:spLocks noGrp="1"/>
          </p:cNvSpPr>
          <p:nvPr>
            <p:ph idx="1"/>
          </p:nvPr>
        </p:nvSpPr>
        <p:spPr>
          <a:xfrm>
            <a:off x="4572000" y="1927225"/>
            <a:ext cx="4249738" cy="3173413"/>
          </a:xfrm>
        </p:spPr>
        <p:txBody>
          <a:bodyPr/>
          <a:lstStyle/>
          <a:p>
            <a:pPr>
              <a:spcAft>
                <a:spcPts val="2400"/>
              </a:spcAft>
            </a:pPr>
            <a:r>
              <a:rPr lang="en-US" smtClean="0">
                <a:ea typeface="ＭＳ Ｐゴシック" pitchFamily="34" charset="-128"/>
              </a:rPr>
              <a:t>Present in ~1% of NSCLC cases (also found in some GBMs and cholangiocarcinomas) </a:t>
            </a:r>
          </a:p>
          <a:p>
            <a:pPr>
              <a:spcAft>
                <a:spcPts val="2400"/>
              </a:spcAft>
            </a:pPr>
            <a:r>
              <a:rPr lang="en-US" smtClean="0">
                <a:ea typeface="ＭＳ Ｐゴシック" pitchFamily="34" charset="-128"/>
              </a:rPr>
              <a:t>Enriched in younger never or light smokers with adenocarcinoma histology</a:t>
            </a:r>
          </a:p>
          <a:p>
            <a:pPr>
              <a:spcAft>
                <a:spcPts val="2400"/>
              </a:spcAft>
            </a:pPr>
            <a:r>
              <a:rPr lang="en-US" smtClean="0">
                <a:ea typeface="ＭＳ Ｐゴシック" pitchFamily="34" charset="-128"/>
              </a:rPr>
              <a:t>No overlap with other oncogenic drivers</a:t>
            </a:r>
          </a:p>
        </p:txBody>
      </p:sp>
      <p:sp>
        <p:nvSpPr>
          <p:cNvPr id="102404" name="TextBox 4"/>
          <p:cNvSpPr txBox="1">
            <a:spLocks noChangeArrowheads="1"/>
          </p:cNvSpPr>
          <p:nvPr/>
        </p:nvSpPr>
        <p:spPr bwMode="auto">
          <a:xfrm>
            <a:off x="2752725" y="6472238"/>
            <a:ext cx="6173788" cy="277812"/>
          </a:xfrm>
          <a:prstGeom prst="rect">
            <a:avLst/>
          </a:prstGeom>
          <a:noFill/>
          <a:ln w="9525">
            <a:noFill/>
            <a:miter lim="800000"/>
            <a:headEnd/>
            <a:tailEnd/>
          </a:ln>
        </p:spPr>
        <p:txBody>
          <a:bodyPr wrap="none" anchor="b">
            <a:spAutoFit/>
          </a:bodyPr>
          <a:lstStyle/>
          <a:p>
            <a:pPr algn="r" eaLnBrk="0" fontAlgn="base" hangingPunct="0">
              <a:spcBef>
                <a:spcPct val="0"/>
              </a:spcBef>
              <a:spcAft>
                <a:spcPct val="0"/>
              </a:spcAft>
            </a:pPr>
            <a:r>
              <a:rPr lang="en-US" sz="1200" smtClean="0">
                <a:solidFill>
                  <a:srgbClr val="FFFFFF"/>
                </a:solidFill>
                <a:ea typeface="ＭＳ Ｐゴシック" pitchFamily="34" charset="-128"/>
                <a:cs typeface="Arial" pitchFamily="34" charset="0"/>
              </a:rPr>
              <a:t>Bergethon et al., JCO 30(8): 863-70, 2012; Takeuchi et al., Nat Med 18(3): 378-81, 2012</a:t>
            </a:r>
          </a:p>
        </p:txBody>
      </p:sp>
      <p:grpSp>
        <p:nvGrpSpPr>
          <p:cNvPr id="2" name="Group 101457"/>
          <p:cNvGrpSpPr>
            <a:grpSpLocks/>
          </p:cNvGrpSpPr>
          <p:nvPr/>
        </p:nvGrpSpPr>
        <p:grpSpPr bwMode="auto">
          <a:xfrm>
            <a:off x="966788" y="1560513"/>
            <a:ext cx="3214687" cy="4229100"/>
            <a:chOff x="10898188" y="-9509125"/>
            <a:chExt cx="7639050" cy="4229100"/>
          </a:xfrm>
        </p:grpSpPr>
        <p:sp>
          <p:nvSpPr>
            <p:cNvPr id="102422" name="Rectangle 18"/>
            <p:cNvSpPr>
              <a:spLocks noChangeArrowheads="1"/>
            </p:cNvSpPr>
            <p:nvPr/>
          </p:nvSpPr>
          <p:spPr bwMode="auto">
            <a:xfrm>
              <a:off x="18099643" y="-9509125"/>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23" name="Rectangle 19"/>
            <p:cNvSpPr>
              <a:spLocks noChangeArrowheads="1"/>
            </p:cNvSpPr>
            <p:nvPr/>
          </p:nvSpPr>
          <p:spPr bwMode="auto">
            <a:xfrm>
              <a:off x="17152779" y="-9509125"/>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24" name="Rectangle 20"/>
            <p:cNvSpPr>
              <a:spLocks noChangeArrowheads="1"/>
            </p:cNvSpPr>
            <p:nvPr/>
          </p:nvSpPr>
          <p:spPr bwMode="auto">
            <a:xfrm>
              <a:off x="18099643" y="-9105900"/>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25" name="Rectangle 21"/>
            <p:cNvSpPr>
              <a:spLocks noChangeArrowheads="1"/>
            </p:cNvSpPr>
            <p:nvPr/>
          </p:nvSpPr>
          <p:spPr bwMode="auto">
            <a:xfrm>
              <a:off x="17152779" y="-9105900"/>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26" name="Rectangle 22"/>
            <p:cNvSpPr>
              <a:spLocks noChangeArrowheads="1"/>
            </p:cNvSpPr>
            <p:nvPr/>
          </p:nvSpPr>
          <p:spPr bwMode="auto">
            <a:xfrm>
              <a:off x="18099643" y="-8699500"/>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27" name="Rectangle 23"/>
            <p:cNvSpPr>
              <a:spLocks noChangeArrowheads="1"/>
            </p:cNvSpPr>
            <p:nvPr/>
          </p:nvSpPr>
          <p:spPr bwMode="auto">
            <a:xfrm>
              <a:off x="17152779" y="-8699500"/>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28" name="Rectangle 24"/>
            <p:cNvSpPr>
              <a:spLocks noChangeArrowheads="1"/>
            </p:cNvSpPr>
            <p:nvPr/>
          </p:nvSpPr>
          <p:spPr bwMode="auto">
            <a:xfrm>
              <a:off x="18099643" y="-8296275"/>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29" name="Rectangle 25"/>
            <p:cNvSpPr>
              <a:spLocks noChangeArrowheads="1"/>
            </p:cNvSpPr>
            <p:nvPr/>
          </p:nvSpPr>
          <p:spPr bwMode="auto">
            <a:xfrm>
              <a:off x="17152779" y="-8296275"/>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0" name="Rectangle 26"/>
            <p:cNvSpPr>
              <a:spLocks noChangeArrowheads="1"/>
            </p:cNvSpPr>
            <p:nvPr/>
          </p:nvSpPr>
          <p:spPr bwMode="auto">
            <a:xfrm>
              <a:off x="18099643" y="-7893050"/>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1" name="Rectangle 27"/>
            <p:cNvSpPr>
              <a:spLocks noChangeArrowheads="1"/>
            </p:cNvSpPr>
            <p:nvPr/>
          </p:nvSpPr>
          <p:spPr bwMode="auto">
            <a:xfrm>
              <a:off x="17152779" y="-7893050"/>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2" name="Rectangle 28"/>
            <p:cNvSpPr>
              <a:spLocks noChangeArrowheads="1"/>
            </p:cNvSpPr>
            <p:nvPr/>
          </p:nvSpPr>
          <p:spPr bwMode="auto">
            <a:xfrm>
              <a:off x="18099643" y="-7489825"/>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3" name="Rectangle 29"/>
            <p:cNvSpPr>
              <a:spLocks noChangeArrowheads="1"/>
            </p:cNvSpPr>
            <p:nvPr/>
          </p:nvSpPr>
          <p:spPr bwMode="auto">
            <a:xfrm>
              <a:off x="17152779" y="-7489825"/>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4" name="Rectangle 30"/>
            <p:cNvSpPr>
              <a:spLocks noChangeArrowheads="1"/>
            </p:cNvSpPr>
            <p:nvPr/>
          </p:nvSpPr>
          <p:spPr bwMode="auto">
            <a:xfrm>
              <a:off x="18099643" y="-7083425"/>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5" name="Rectangle 31"/>
            <p:cNvSpPr>
              <a:spLocks noChangeArrowheads="1"/>
            </p:cNvSpPr>
            <p:nvPr/>
          </p:nvSpPr>
          <p:spPr bwMode="auto">
            <a:xfrm>
              <a:off x="17152779" y="-7083425"/>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6" name="Rectangle 32"/>
            <p:cNvSpPr>
              <a:spLocks noChangeArrowheads="1"/>
            </p:cNvSpPr>
            <p:nvPr/>
          </p:nvSpPr>
          <p:spPr bwMode="auto">
            <a:xfrm>
              <a:off x="18099643" y="-6680200"/>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7" name="Rectangle 33"/>
            <p:cNvSpPr>
              <a:spLocks noChangeArrowheads="1"/>
            </p:cNvSpPr>
            <p:nvPr/>
          </p:nvSpPr>
          <p:spPr bwMode="auto">
            <a:xfrm>
              <a:off x="17152779" y="-6680200"/>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8" name="Rectangle 34"/>
            <p:cNvSpPr>
              <a:spLocks noChangeArrowheads="1"/>
            </p:cNvSpPr>
            <p:nvPr/>
          </p:nvSpPr>
          <p:spPr bwMode="auto">
            <a:xfrm>
              <a:off x="18099643" y="-6276975"/>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39" name="Rectangle 35"/>
            <p:cNvSpPr>
              <a:spLocks noChangeArrowheads="1"/>
            </p:cNvSpPr>
            <p:nvPr/>
          </p:nvSpPr>
          <p:spPr bwMode="auto">
            <a:xfrm>
              <a:off x="17152779" y="-6276975"/>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0" name="Rectangle 36"/>
            <p:cNvSpPr>
              <a:spLocks noChangeArrowheads="1"/>
            </p:cNvSpPr>
            <p:nvPr/>
          </p:nvSpPr>
          <p:spPr bwMode="auto">
            <a:xfrm>
              <a:off x="18099643" y="-5873750"/>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1" name="Rectangle 37"/>
            <p:cNvSpPr>
              <a:spLocks noChangeArrowheads="1"/>
            </p:cNvSpPr>
            <p:nvPr/>
          </p:nvSpPr>
          <p:spPr bwMode="auto">
            <a:xfrm>
              <a:off x="17152779" y="-5873750"/>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2" name="Rectangle 38"/>
            <p:cNvSpPr>
              <a:spLocks noChangeArrowheads="1"/>
            </p:cNvSpPr>
            <p:nvPr/>
          </p:nvSpPr>
          <p:spPr bwMode="auto">
            <a:xfrm>
              <a:off x="18099643" y="-5467350"/>
              <a:ext cx="437595"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3" name="Rectangle 39"/>
            <p:cNvSpPr>
              <a:spLocks noChangeArrowheads="1"/>
            </p:cNvSpPr>
            <p:nvPr/>
          </p:nvSpPr>
          <p:spPr bwMode="auto">
            <a:xfrm>
              <a:off x="17152779" y="-5467350"/>
              <a:ext cx="946864" cy="187325"/>
            </a:xfrm>
            <a:prstGeom prst="rect">
              <a:avLst/>
            </a:prstGeom>
            <a:solidFill>
              <a:srgbClr val="F11F3C"/>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4" name="Rectangle 40"/>
            <p:cNvSpPr>
              <a:spLocks noChangeArrowheads="1"/>
            </p:cNvSpPr>
            <p:nvPr/>
          </p:nvSpPr>
          <p:spPr bwMode="auto">
            <a:xfrm>
              <a:off x="16764224" y="-9509125"/>
              <a:ext cx="388555" cy="187325"/>
            </a:xfrm>
            <a:prstGeom prst="rect">
              <a:avLst/>
            </a:prstGeom>
            <a:solidFill>
              <a:srgbClr val="3D7DBA"/>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5" name="Rectangle 41"/>
            <p:cNvSpPr>
              <a:spLocks noChangeArrowheads="1"/>
            </p:cNvSpPr>
            <p:nvPr/>
          </p:nvSpPr>
          <p:spPr bwMode="auto">
            <a:xfrm>
              <a:off x="16296450" y="-9509125"/>
              <a:ext cx="437595" cy="187325"/>
            </a:xfrm>
            <a:prstGeom prst="rect">
              <a:avLst/>
            </a:prstGeom>
            <a:solidFill>
              <a:srgbClr val="3D7DBA"/>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6" name="Rectangle 42"/>
            <p:cNvSpPr>
              <a:spLocks noChangeArrowheads="1"/>
            </p:cNvSpPr>
            <p:nvPr/>
          </p:nvSpPr>
          <p:spPr bwMode="auto">
            <a:xfrm>
              <a:off x="16734045" y="-9509125"/>
              <a:ext cx="30179"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7" name="Rectangle 43"/>
            <p:cNvSpPr>
              <a:spLocks noChangeArrowheads="1"/>
            </p:cNvSpPr>
            <p:nvPr/>
          </p:nvSpPr>
          <p:spPr bwMode="auto">
            <a:xfrm>
              <a:off x="16715184" y="-9105900"/>
              <a:ext cx="218798"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8" name="Rectangle 44"/>
            <p:cNvSpPr>
              <a:spLocks noChangeArrowheads="1"/>
            </p:cNvSpPr>
            <p:nvPr/>
          </p:nvSpPr>
          <p:spPr bwMode="auto">
            <a:xfrm>
              <a:off x="16715184" y="-8699500"/>
              <a:ext cx="218798"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49" name="Rectangle 45"/>
            <p:cNvSpPr>
              <a:spLocks noChangeArrowheads="1"/>
            </p:cNvSpPr>
            <p:nvPr/>
          </p:nvSpPr>
          <p:spPr bwMode="auto">
            <a:xfrm>
              <a:off x="16209686" y="-8699500"/>
              <a:ext cx="479090"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0" name="Rectangle 46"/>
            <p:cNvSpPr>
              <a:spLocks noChangeArrowheads="1"/>
            </p:cNvSpPr>
            <p:nvPr/>
          </p:nvSpPr>
          <p:spPr bwMode="auto">
            <a:xfrm>
              <a:off x="17009429" y="-8699500"/>
              <a:ext cx="143350"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1" name="Rectangle 47"/>
            <p:cNvSpPr>
              <a:spLocks noChangeArrowheads="1"/>
            </p:cNvSpPr>
            <p:nvPr/>
          </p:nvSpPr>
          <p:spPr bwMode="auto">
            <a:xfrm>
              <a:off x="17020745" y="-8296275"/>
              <a:ext cx="132034"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2" name="Rectangle 48"/>
            <p:cNvSpPr>
              <a:spLocks noChangeArrowheads="1"/>
            </p:cNvSpPr>
            <p:nvPr/>
          </p:nvSpPr>
          <p:spPr bwMode="auto">
            <a:xfrm>
              <a:off x="17009429" y="-7893050"/>
              <a:ext cx="143350"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3" name="Rectangle 49"/>
            <p:cNvSpPr>
              <a:spLocks noChangeArrowheads="1"/>
            </p:cNvSpPr>
            <p:nvPr/>
          </p:nvSpPr>
          <p:spPr bwMode="auto">
            <a:xfrm>
              <a:off x="17009429" y="-7489825"/>
              <a:ext cx="143350"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4" name="Rectangle 50"/>
            <p:cNvSpPr>
              <a:spLocks noChangeArrowheads="1"/>
            </p:cNvSpPr>
            <p:nvPr/>
          </p:nvSpPr>
          <p:spPr bwMode="auto">
            <a:xfrm>
              <a:off x="17009429" y="-7083425"/>
              <a:ext cx="143350"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5" name="Rectangle 51"/>
            <p:cNvSpPr>
              <a:spLocks noChangeArrowheads="1"/>
            </p:cNvSpPr>
            <p:nvPr/>
          </p:nvSpPr>
          <p:spPr bwMode="auto">
            <a:xfrm>
              <a:off x="17009429" y="-6680200"/>
              <a:ext cx="143350"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6" name="Rectangle 52"/>
            <p:cNvSpPr>
              <a:spLocks noChangeArrowheads="1"/>
            </p:cNvSpPr>
            <p:nvPr/>
          </p:nvSpPr>
          <p:spPr bwMode="auto">
            <a:xfrm>
              <a:off x="17020745" y="-6276975"/>
              <a:ext cx="132034"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7" name="Rectangle 53"/>
            <p:cNvSpPr>
              <a:spLocks noChangeArrowheads="1"/>
            </p:cNvSpPr>
            <p:nvPr/>
          </p:nvSpPr>
          <p:spPr bwMode="auto">
            <a:xfrm>
              <a:off x="16915118" y="-5873750"/>
              <a:ext cx="237661"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8" name="Rectangle 54"/>
            <p:cNvSpPr>
              <a:spLocks noChangeArrowheads="1"/>
            </p:cNvSpPr>
            <p:nvPr/>
          </p:nvSpPr>
          <p:spPr bwMode="auto">
            <a:xfrm>
              <a:off x="17009429" y="-5467350"/>
              <a:ext cx="143350"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59" name="Rectangle 55"/>
            <p:cNvSpPr>
              <a:spLocks noChangeArrowheads="1"/>
            </p:cNvSpPr>
            <p:nvPr/>
          </p:nvSpPr>
          <p:spPr bwMode="auto">
            <a:xfrm>
              <a:off x="16707639" y="-5467350"/>
              <a:ext cx="218798"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0" name="Rectangle 56"/>
            <p:cNvSpPr>
              <a:spLocks noChangeArrowheads="1"/>
            </p:cNvSpPr>
            <p:nvPr/>
          </p:nvSpPr>
          <p:spPr bwMode="auto">
            <a:xfrm>
              <a:off x="10898188" y="-5467350"/>
              <a:ext cx="5790588"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1" name="Rectangle 57"/>
            <p:cNvSpPr>
              <a:spLocks noChangeArrowheads="1"/>
            </p:cNvSpPr>
            <p:nvPr/>
          </p:nvSpPr>
          <p:spPr bwMode="auto">
            <a:xfrm>
              <a:off x="14217874" y="-5873750"/>
              <a:ext cx="2614252"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2" name="Rectangle 58"/>
            <p:cNvSpPr>
              <a:spLocks noChangeArrowheads="1"/>
            </p:cNvSpPr>
            <p:nvPr/>
          </p:nvSpPr>
          <p:spPr bwMode="auto">
            <a:xfrm>
              <a:off x="16315313" y="-6680200"/>
              <a:ext cx="162211"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3" name="Rectangle 59"/>
            <p:cNvSpPr>
              <a:spLocks noChangeArrowheads="1"/>
            </p:cNvSpPr>
            <p:nvPr/>
          </p:nvSpPr>
          <p:spPr bwMode="auto">
            <a:xfrm>
              <a:off x="16564289" y="-6680200"/>
              <a:ext cx="426277"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4" name="Rectangle 60"/>
            <p:cNvSpPr>
              <a:spLocks noChangeArrowheads="1"/>
            </p:cNvSpPr>
            <p:nvPr/>
          </p:nvSpPr>
          <p:spPr bwMode="auto">
            <a:xfrm>
              <a:off x="16021068" y="-7083425"/>
              <a:ext cx="169756"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5" name="Rectangle 61"/>
            <p:cNvSpPr>
              <a:spLocks noChangeArrowheads="1"/>
            </p:cNvSpPr>
            <p:nvPr/>
          </p:nvSpPr>
          <p:spPr bwMode="auto">
            <a:xfrm>
              <a:off x="16715184" y="-7083425"/>
              <a:ext cx="218798"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6" name="Rectangle 62"/>
            <p:cNvSpPr>
              <a:spLocks noChangeArrowheads="1"/>
            </p:cNvSpPr>
            <p:nvPr/>
          </p:nvSpPr>
          <p:spPr bwMode="auto">
            <a:xfrm>
              <a:off x="16270044" y="-7083425"/>
              <a:ext cx="418732"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7" name="Rectangle 63"/>
            <p:cNvSpPr>
              <a:spLocks noChangeArrowheads="1"/>
            </p:cNvSpPr>
            <p:nvPr/>
          </p:nvSpPr>
          <p:spPr bwMode="auto">
            <a:xfrm>
              <a:off x="16715184" y="-7893050"/>
              <a:ext cx="218798"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68" name="Rectangle 64"/>
            <p:cNvSpPr>
              <a:spLocks noChangeArrowheads="1"/>
            </p:cNvSpPr>
            <p:nvPr/>
          </p:nvSpPr>
          <p:spPr bwMode="auto">
            <a:xfrm>
              <a:off x="16507702" y="-8296275"/>
              <a:ext cx="482863" cy="187325"/>
            </a:xfrm>
            <a:prstGeom prst="rect">
              <a:avLst/>
            </a:prstGeom>
            <a:solidFill>
              <a:srgbClr val="E7E8F3"/>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5179" name="Rectangle 65"/>
            <p:cNvSpPr>
              <a:spLocks noChangeArrowheads="1"/>
            </p:cNvSpPr>
            <p:nvPr/>
          </p:nvSpPr>
          <p:spPr bwMode="auto">
            <a:xfrm>
              <a:off x="16477523" y="-9105900"/>
              <a:ext cx="211253" cy="187325"/>
            </a:xfrm>
            <a:prstGeom prst="rect">
              <a:avLst/>
            </a:prstGeom>
            <a:solidFill>
              <a:schemeClr val="tx1">
                <a:lumMod val="85000"/>
              </a:schemeClr>
            </a:solidFill>
            <a:ln>
              <a:noFill/>
            </a:ln>
            <a:extLst>
              <a:ext uri="{91240B29-F687-4F45-9708-019B960494DF}"/>
            </a:extLst>
          </p:spPr>
          <p:txBody>
            <a:bodyPr/>
            <a:lstStyle/>
            <a:p>
              <a:pPr algn="ctr" eaLnBrk="0" fontAlgn="base" hangingPunct="0">
                <a:spcBef>
                  <a:spcPct val="0"/>
                </a:spcBef>
                <a:spcAft>
                  <a:spcPct val="0"/>
                </a:spcAft>
                <a:defRPr/>
              </a:pPr>
              <a:endParaRPr lang="en-US" sz="1200" b="1">
                <a:solidFill>
                  <a:srgbClr val="FFFFFF"/>
                </a:solidFill>
                <a:ea typeface="ＭＳ Ｐゴシック" pitchFamily="34" charset="-128"/>
                <a:cs typeface="Arial" pitchFamily="34" charset="0"/>
              </a:endParaRPr>
            </a:p>
          </p:txBody>
        </p:sp>
        <p:sp>
          <p:nvSpPr>
            <p:cNvPr id="5180" name="Rectangle 66"/>
            <p:cNvSpPr>
              <a:spLocks noChangeArrowheads="1"/>
            </p:cNvSpPr>
            <p:nvPr/>
          </p:nvSpPr>
          <p:spPr bwMode="auto">
            <a:xfrm>
              <a:off x="17009429" y="-9105900"/>
              <a:ext cx="143350" cy="187325"/>
            </a:xfrm>
            <a:prstGeom prst="rect">
              <a:avLst/>
            </a:prstGeom>
            <a:solidFill>
              <a:schemeClr val="tx1">
                <a:lumMod val="85000"/>
              </a:schemeClr>
            </a:solidFill>
            <a:ln>
              <a:noFill/>
            </a:ln>
            <a:extLst>
              <a:ext uri="{91240B29-F687-4F45-9708-019B960494DF}"/>
            </a:extLst>
          </p:spPr>
          <p:txBody>
            <a:bodyPr/>
            <a:lstStyle/>
            <a:p>
              <a:pPr algn="ctr" eaLnBrk="0" fontAlgn="base" hangingPunct="0">
                <a:spcBef>
                  <a:spcPct val="0"/>
                </a:spcBef>
                <a:spcAft>
                  <a:spcPct val="0"/>
                </a:spcAft>
                <a:defRPr/>
              </a:pPr>
              <a:endParaRPr lang="en-US" sz="1200" b="1">
                <a:solidFill>
                  <a:srgbClr val="FFFFFF"/>
                </a:solidFill>
                <a:ea typeface="ＭＳ Ｐゴシック" pitchFamily="34" charset="-128"/>
                <a:cs typeface="Arial" pitchFamily="34" charset="0"/>
              </a:endParaRPr>
            </a:p>
          </p:txBody>
        </p:sp>
        <p:sp>
          <p:nvSpPr>
            <p:cNvPr id="102471" name="Rectangle 67"/>
            <p:cNvSpPr>
              <a:spLocks noChangeArrowheads="1"/>
            </p:cNvSpPr>
            <p:nvPr/>
          </p:nvSpPr>
          <p:spPr bwMode="auto">
            <a:xfrm>
              <a:off x="16794403" y="-6276975"/>
              <a:ext cx="196163" cy="187325"/>
            </a:xfrm>
            <a:prstGeom prst="rect">
              <a:avLst/>
            </a:prstGeom>
            <a:solidFill>
              <a:srgbClr val="3D7DBA"/>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2" name="Rectangle 68"/>
            <p:cNvSpPr>
              <a:spLocks noChangeArrowheads="1"/>
            </p:cNvSpPr>
            <p:nvPr/>
          </p:nvSpPr>
          <p:spPr bwMode="auto">
            <a:xfrm>
              <a:off x="16933982" y="-9105900"/>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3" name="Rectangle 69"/>
            <p:cNvSpPr>
              <a:spLocks noChangeArrowheads="1"/>
            </p:cNvSpPr>
            <p:nvPr/>
          </p:nvSpPr>
          <p:spPr bwMode="auto">
            <a:xfrm>
              <a:off x="16933982" y="-8699500"/>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4" name="Rectangle 70"/>
            <p:cNvSpPr>
              <a:spLocks noChangeArrowheads="1"/>
            </p:cNvSpPr>
            <p:nvPr/>
          </p:nvSpPr>
          <p:spPr bwMode="auto">
            <a:xfrm>
              <a:off x="16933982" y="-7893050"/>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5" name="Rectangle 71"/>
            <p:cNvSpPr>
              <a:spLocks noChangeArrowheads="1"/>
            </p:cNvSpPr>
            <p:nvPr/>
          </p:nvSpPr>
          <p:spPr bwMode="auto">
            <a:xfrm>
              <a:off x="16315313" y="-7893050"/>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6" name="Rectangle 72"/>
            <p:cNvSpPr>
              <a:spLocks noChangeArrowheads="1"/>
            </p:cNvSpPr>
            <p:nvPr/>
          </p:nvSpPr>
          <p:spPr bwMode="auto">
            <a:xfrm>
              <a:off x="16613329" y="-7489825"/>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7" name="Rectangle 73"/>
            <p:cNvSpPr>
              <a:spLocks noChangeArrowheads="1"/>
            </p:cNvSpPr>
            <p:nvPr/>
          </p:nvSpPr>
          <p:spPr bwMode="auto">
            <a:xfrm>
              <a:off x="16933982" y="-7083425"/>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8" name="Rectangle 74"/>
            <p:cNvSpPr>
              <a:spLocks noChangeArrowheads="1"/>
            </p:cNvSpPr>
            <p:nvPr/>
          </p:nvSpPr>
          <p:spPr bwMode="auto">
            <a:xfrm>
              <a:off x="16477523" y="-6680200"/>
              <a:ext cx="86766"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79" name="Rectangle 75"/>
            <p:cNvSpPr>
              <a:spLocks noChangeArrowheads="1"/>
            </p:cNvSpPr>
            <p:nvPr/>
          </p:nvSpPr>
          <p:spPr bwMode="auto">
            <a:xfrm>
              <a:off x="16832126" y="-5873750"/>
              <a:ext cx="82992"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0" name="Rectangle 76"/>
            <p:cNvSpPr>
              <a:spLocks noChangeArrowheads="1"/>
            </p:cNvSpPr>
            <p:nvPr/>
          </p:nvSpPr>
          <p:spPr bwMode="auto">
            <a:xfrm>
              <a:off x="16926437" y="-5467350"/>
              <a:ext cx="64129"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1" name="Rectangle 77"/>
            <p:cNvSpPr>
              <a:spLocks noChangeArrowheads="1"/>
            </p:cNvSpPr>
            <p:nvPr/>
          </p:nvSpPr>
          <p:spPr bwMode="auto">
            <a:xfrm>
              <a:off x="16190823" y="-7083425"/>
              <a:ext cx="79221"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2" name="Rectangle 78"/>
            <p:cNvSpPr>
              <a:spLocks noChangeArrowheads="1"/>
            </p:cNvSpPr>
            <p:nvPr/>
          </p:nvSpPr>
          <p:spPr bwMode="auto">
            <a:xfrm>
              <a:off x="16526565" y="-7489825"/>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3" name="Rectangle 79"/>
            <p:cNvSpPr>
              <a:spLocks noChangeArrowheads="1"/>
            </p:cNvSpPr>
            <p:nvPr/>
          </p:nvSpPr>
          <p:spPr bwMode="auto">
            <a:xfrm>
              <a:off x="16390760" y="-7489825"/>
              <a:ext cx="79219"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4" name="Rectangle 80"/>
            <p:cNvSpPr>
              <a:spLocks noChangeArrowheads="1"/>
            </p:cNvSpPr>
            <p:nvPr/>
          </p:nvSpPr>
          <p:spPr bwMode="auto">
            <a:xfrm>
              <a:off x="16307768" y="-7489825"/>
              <a:ext cx="56584"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5" name="Rectangle 81"/>
            <p:cNvSpPr>
              <a:spLocks noChangeArrowheads="1"/>
            </p:cNvSpPr>
            <p:nvPr/>
          </p:nvSpPr>
          <p:spPr bwMode="auto">
            <a:xfrm>
              <a:off x="16232321" y="-7489825"/>
              <a:ext cx="45268"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6" name="Rectangle 82"/>
            <p:cNvSpPr>
              <a:spLocks noChangeArrowheads="1"/>
            </p:cNvSpPr>
            <p:nvPr/>
          </p:nvSpPr>
          <p:spPr bwMode="auto">
            <a:xfrm>
              <a:off x="16126694" y="-7489825"/>
              <a:ext cx="94308"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7" name="Rectangle 83"/>
            <p:cNvSpPr>
              <a:spLocks noChangeArrowheads="1"/>
            </p:cNvSpPr>
            <p:nvPr/>
          </p:nvSpPr>
          <p:spPr bwMode="auto">
            <a:xfrm>
              <a:off x="15990889" y="-7489825"/>
              <a:ext cx="79219"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8" name="Rectangle 84"/>
            <p:cNvSpPr>
              <a:spLocks noChangeArrowheads="1"/>
            </p:cNvSpPr>
            <p:nvPr/>
          </p:nvSpPr>
          <p:spPr bwMode="auto">
            <a:xfrm>
              <a:off x="15534431" y="-7489825"/>
              <a:ext cx="86766"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89" name="Rectangle 85"/>
            <p:cNvSpPr>
              <a:spLocks noChangeArrowheads="1"/>
            </p:cNvSpPr>
            <p:nvPr/>
          </p:nvSpPr>
          <p:spPr bwMode="auto">
            <a:xfrm>
              <a:off x="15402399" y="-7489825"/>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0" name="Rectangle 86"/>
            <p:cNvSpPr>
              <a:spLocks noChangeArrowheads="1"/>
            </p:cNvSpPr>
            <p:nvPr/>
          </p:nvSpPr>
          <p:spPr bwMode="auto">
            <a:xfrm>
              <a:off x="15270365" y="-7489825"/>
              <a:ext cx="79221"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1" name="Rectangle 87"/>
            <p:cNvSpPr>
              <a:spLocks noChangeArrowheads="1"/>
            </p:cNvSpPr>
            <p:nvPr/>
          </p:nvSpPr>
          <p:spPr bwMode="auto">
            <a:xfrm>
              <a:off x="15153422" y="-7489825"/>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2" name="Rectangle 88"/>
            <p:cNvSpPr>
              <a:spLocks noChangeArrowheads="1"/>
            </p:cNvSpPr>
            <p:nvPr/>
          </p:nvSpPr>
          <p:spPr bwMode="auto">
            <a:xfrm>
              <a:off x="16088970" y="-7893050"/>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3" name="Rectangle 89"/>
            <p:cNvSpPr>
              <a:spLocks noChangeArrowheads="1"/>
            </p:cNvSpPr>
            <p:nvPr/>
          </p:nvSpPr>
          <p:spPr bwMode="auto">
            <a:xfrm>
              <a:off x="16232321" y="-7893050"/>
              <a:ext cx="64129"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4" name="Rectangle 90"/>
            <p:cNvSpPr>
              <a:spLocks noChangeArrowheads="1"/>
            </p:cNvSpPr>
            <p:nvPr/>
          </p:nvSpPr>
          <p:spPr bwMode="auto">
            <a:xfrm>
              <a:off x="16002205" y="-7893050"/>
              <a:ext cx="67903"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5" name="Rectangle 91"/>
            <p:cNvSpPr>
              <a:spLocks noChangeArrowheads="1"/>
            </p:cNvSpPr>
            <p:nvPr/>
          </p:nvSpPr>
          <p:spPr bwMode="auto">
            <a:xfrm>
              <a:off x="15926757" y="-7893050"/>
              <a:ext cx="5658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6" name="Rectangle 92"/>
            <p:cNvSpPr>
              <a:spLocks noChangeArrowheads="1"/>
            </p:cNvSpPr>
            <p:nvPr/>
          </p:nvSpPr>
          <p:spPr bwMode="auto">
            <a:xfrm>
              <a:off x="15696644" y="-7893050"/>
              <a:ext cx="67903"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7" name="Rectangle 93"/>
            <p:cNvSpPr>
              <a:spLocks noChangeArrowheads="1"/>
            </p:cNvSpPr>
            <p:nvPr/>
          </p:nvSpPr>
          <p:spPr bwMode="auto">
            <a:xfrm>
              <a:off x="15828676" y="-7893050"/>
              <a:ext cx="86766"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8" name="Rectangle 94"/>
            <p:cNvSpPr>
              <a:spLocks noChangeArrowheads="1"/>
            </p:cNvSpPr>
            <p:nvPr/>
          </p:nvSpPr>
          <p:spPr bwMode="auto">
            <a:xfrm>
              <a:off x="15228870" y="-7893050"/>
              <a:ext cx="82992"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499" name="Rectangle 95"/>
            <p:cNvSpPr>
              <a:spLocks noChangeArrowheads="1"/>
            </p:cNvSpPr>
            <p:nvPr/>
          </p:nvSpPr>
          <p:spPr bwMode="auto">
            <a:xfrm>
              <a:off x="15104380" y="-7893050"/>
              <a:ext cx="79221"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0" name="Rectangle 96"/>
            <p:cNvSpPr>
              <a:spLocks noChangeArrowheads="1"/>
            </p:cNvSpPr>
            <p:nvPr/>
          </p:nvSpPr>
          <p:spPr bwMode="auto">
            <a:xfrm>
              <a:off x="14968575" y="-7893050"/>
              <a:ext cx="79221"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1" name="Rectangle 97"/>
            <p:cNvSpPr>
              <a:spLocks noChangeArrowheads="1"/>
            </p:cNvSpPr>
            <p:nvPr/>
          </p:nvSpPr>
          <p:spPr bwMode="auto">
            <a:xfrm>
              <a:off x="14855404" y="-7893050"/>
              <a:ext cx="75447" cy="187325"/>
            </a:xfrm>
            <a:prstGeom prst="rect">
              <a:avLst/>
            </a:prstGeom>
            <a:solidFill>
              <a:srgbClr val="F36A4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2" name="Rectangle 98"/>
            <p:cNvSpPr>
              <a:spLocks noChangeArrowheads="1"/>
            </p:cNvSpPr>
            <p:nvPr/>
          </p:nvSpPr>
          <p:spPr bwMode="auto">
            <a:xfrm>
              <a:off x="16688776" y="-9105900"/>
              <a:ext cx="26408"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3" name="Rectangle 99"/>
            <p:cNvSpPr>
              <a:spLocks noChangeArrowheads="1"/>
            </p:cNvSpPr>
            <p:nvPr/>
          </p:nvSpPr>
          <p:spPr bwMode="auto">
            <a:xfrm>
              <a:off x="16688776" y="-8699500"/>
              <a:ext cx="26408"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4" name="Rectangle 100"/>
            <p:cNvSpPr>
              <a:spLocks noChangeArrowheads="1"/>
            </p:cNvSpPr>
            <p:nvPr/>
          </p:nvSpPr>
          <p:spPr bwMode="auto">
            <a:xfrm>
              <a:off x="16990566" y="-8296275"/>
              <a:ext cx="30179"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5" name="Rectangle 101"/>
            <p:cNvSpPr>
              <a:spLocks noChangeArrowheads="1"/>
            </p:cNvSpPr>
            <p:nvPr/>
          </p:nvSpPr>
          <p:spPr bwMode="auto">
            <a:xfrm>
              <a:off x="16688776" y="-7893050"/>
              <a:ext cx="26408"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6" name="Rectangle 102"/>
            <p:cNvSpPr>
              <a:spLocks noChangeArrowheads="1"/>
            </p:cNvSpPr>
            <p:nvPr/>
          </p:nvSpPr>
          <p:spPr bwMode="auto">
            <a:xfrm>
              <a:off x="16990566" y="-7489825"/>
              <a:ext cx="18863"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7" name="Rectangle 103"/>
            <p:cNvSpPr>
              <a:spLocks noChangeArrowheads="1"/>
            </p:cNvSpPr>
            <p:nvPr/>
          </p:nvSpPr>
          <p:spPr bwMode="auto">
            <a:xfrm>
              <a:off x="16688776" y="-7083425"/>
              <a:ext cx="26408"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8" name="Rectangle 104"/>
            <p:cNvSpPr>
              <a:spLocks noChangeArrowheads="1"/>
            </p:cNvSpPr>
            <p:nvPr/>
          </p:nvSpPr>
          <p:spPr bwMode="auto">
            <a:xfrm>
              <a:off x="16990566" y="-6680200"/>
              <a:ext cx="18863"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09" name="Rectangle 105"/>
            <p:cNvSpPr>
              <a:spLocks noChangeArrowheads="1"/>
            </p:cNvSpPr>
            <p:nvPr/>
          </p:nvSpPr>
          <p:spPr bwMode="auto">
            <a:xfrm>
              <a:off x="16990566" y="-6276975"/>
              <a:ext cx="30179"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0" name="Rectangle 106"/>
            <p:cNvSpPr>
              <a:spLocks noChangeArrowheads="1"/>
            </p:cNvSpPr>
            <p:nvPr/>
          </p:nvSpPr>
          <p:spPr bwMode="auto">
            <a:xfrm>
              <a:off x="16990566" y="-5467350"/>
              <a:ext cx="18863"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1" name="Rectangle 107"/>
            <p:cNvSpPr>
              <a:spLocks noChangeArrowheads="1"/>
            </p:cNvSpPr>
            <p:nvPr/>
          </p:nvSpPr>
          <p:spPr bwMode="auto">
            <a:xfrm>
              <a:off x="16688776" y="-5467350"/>
              <a:ext cx="18863" cy="187325"/>
            </a:xfrm>
            <a:prstGeom prst="rect">
              <a:avLst/>
            </a:prstGeom>
            <a:solidFill>
              <a:srgbClr val="4F4544"/>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2" name="Rectangle 108"/>
            <p:cNvSpPr>
              <a:spLocks noChangeArrowheads="1"/>
            </p:cNvSpPr>
            <p:nvPr/>
          </p:nvSpPr>
          <p:spPr bwMode="auto">
            <a:xfrm>
              <a:off x="16390760" y="-7893050"/>
              <a:ext cx="298016"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3" name="Rectangle 109"/>
            <p:cNvSpPr>
              <a:spLocks noChangeArrowheads="1"/>
            </p:cNvSpPr>
            <p:nvPr/>
          </p:nvSpPr>
          <p:spPr bwMode="auto">
            <a:xfrm>
              <a:off x="16688776" y="-7489825"/>
              <a:ext cx="301790"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4" name="Rectangle 110"/>
            <p:cNvSpPr>
              <a:spLocks noChangeArrowheads="1"/>
            </p:cNvSpPr>
            <p:nvPr/>
          </p:nvSpPr>
          <p:spPr bwMode="auto">
            <a:xfrm>
              <a:off x="15817360" y="-6276975"/>
              <a:ext cx="977043"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5" name="Rectangle 111"/>
            <p:cNvSpPr>
              <a:spLocks noChangeArrowheads="1"/>
            </p:cNvSpPr>
            <p:nvPr/>
          </p:nvSpPr>
          <p:spPr bwMode="auto">
            <a:xfrm>
              <a:off x="16296450" y="-7893050"/>
              <a:ext cx="18863"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6" name="Rectangle 112"/>
            <p:cNvSpPr>
              <a:spLocks noChangeArrowheads="1"/>
            </p:cNvSpPr>
            <p:nvPr/>
          </p:nvSpPr>
          <p:spPr bwMode="auto">
            <a:xfrm>
              <a:off x="16602013" y="-7489825"/>
              <a:ext cx="11316"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7" name="Rectangle 113"/>
            <p:cNvSpPr>
              <a:spLocks noChangeArrowheads="1"/>
            </p:cNvSpPr>
            <p:nvPr/>
          </p:nvSpPr>
          <p:spPr bwMode="auto">
            <a:xfrm>
              <a:off x="16469979" y="-7489825"/>
              <a:ext cx="56587"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8" name="Rectangle 114"/>
            <p:cNvSpPr>
              <a:spLocks noChangeArrowheads="1"/>
            </p:cNvSpPr>
            <p:nvPr/>
          </p:nvSpPr>
          <p:spPr bwMode="auto">
            <a:xfrm>
              <a:off x="16364352" y="-7489825"/>
              <a:ext cx="26408"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19" name="Rectangle 115"/>
            <p:cNvSpPr>
              <a:spLocks noChangeArrowheads="1"/>
            </p:cNvSpPr>
            <p:nvPr/>
          </p:nvSpPr>
          <p:spPr bwMode="auto">
            <a:xfrm>
              <a:off x="16277589" y="-7489825"/>
              <a:ext cx="30179"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0" name="Rectangle 116"/>
            <p:cNvSpPr>
              <a:spLocks noChangeArrowheads="1"/>
            </p:cNvSpPr>
            <p:nvPr/>
          </p:nvSpPr>
          <p:spPr bwMode="auto">
            <a:xfrm>
              <a:off x="16221002" y="-7489825"/>
              <a:ext cx="11318"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1" name="Rectangle 117"/>
            <p:cNvSpPr>
              <a:spLocks noChangeArrowheads="1"/>
            </p:cNvSpPr>
            <p:nvPr/>
          </p:nvSpPr>
          <p:spPr bwMode="auto">
            <a:xfrm>
              <a:off x="16070107" y="-7489825"/>
              <a:ext cx="56587"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2" name="Rectangle 118"/>
            <p:cNvSpPr>
              <a:spLocks noChangeArrowheads="1"/>
            </p:cNvSpPr>
            <p:nvPr/>
          </p:nvSpPr>
          <p:spPr bwMode="auto">
            <a:xfrm>
              <a:off x="15477846" y="-7489825"/>
              <a:ext cx="56584"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3" name="Rectangle 119"/>
            <p:cNvSpPr>
              <a:spLocks noChangeArrowheads="1"/>
            </p:cNvSpPr>
            <p:nvPr/>
          </p:nvSpPr>
          <p:spPr bwMode="auto">
            <a:xfrm>
              <a:off x="15349586" y="-7489825"/>
              <a:ext cx="52813"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4" name="Rectangle 120"/>
            <p:cNvSpPr>
              <a:spLocks noChangeArrowheads="1"/>
            </p:cNvSpPr>
            <p:nvPr/>
          </p:nvSpPr>
          <p:spPr bwMode="auto">
            <a:xfrm>
              <a:off x="15228870" y="-7489825"/>
              <a:ext cx="41495"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5" name="Rectangle 121"/>
            <p:cNvSpPr>
              <a:spLocks noChangeArrowheads="1"/>
            </p:cNvSpPr>
            <p:nvPr/>
          </p:nvSpPr>
          <p:spPr bwMode="auto">
            <a:xfrm>
              <a:off x="15228870" y="-7489825"/>
              <a:ext cx="37724"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6" name="Rectangle 122"/>
            <p:cNvSpPr>
              <a:spLocks noChangeArrowheads="1"/>
            </p:cNvSpPr>
            <p:nvPr/>
          </p:nvSpPr>
          <p:spPr bwMode="auto">
            <a:xfrm>
              <a:off x="14817680" y="-7489825"/>
              <a:ext cx="335742"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7" name="Rectangle 123"/>
            <p:cNvSpPr>
              <a:spLocks noChangeArrowheads="1"/>
            </p:cNvSpPr>
            <p:nvPr/>
          </p:nvSpPr>
          <p:spPr bwMode="auto">
            <a:xfrm>
              <a:off x="15621196" y="-7489825"/>
              <a:ext cx="369692"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8" name="Rectangle 124"/>
            <p:cNvSpPr>
              <a:spLocks noChangeArrowheads="1"/>
            </p:cNvSpPr>
            <p:nvPr/>
          </p:nvSpPr>
          <p:spPr bwMode="auto">
            <a:xfrm>
              <a:off x="16070107" y="-7893050"/>
              <a:ext cx="18863"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29" name="Rectangle 125"/>
            <p:cNvSpPr>
              <a:spLocks noChangeArrowheads="1"/>
            </p:cNvSpPr>
            <p:nvPr/>
          </p:nvSpPr>
          <p:spPr bwMode="auto">
            <a:xfrm>
              <a:off x="15983344" y="-7893050"/>
              <a:ext cx="18861"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0" name="Rectangle 126"/>
            <p:cNvSpPr>
              <a:spLocks noChangeArrowheads="1"/>
            </p:cNvSpPr>
            <p:nvPr/>
          </p:nvSpPr>
          <p:spPr bwMode="auto">
            <a:xfrm>
              <a:off x="15915441" y="-7893050"/>
              <a:ext cx="11316"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1" name="Rectangle 127"/>
            <p:cNvSpPr>
              <a:spLocks noChangeArrowheads="1"/>
            </p:cNvSpPr>
            <p:nvPr/>
          </p:nvSpPr>
          <p:spPr bwMode="auto">
            <a:xfrm>
              <a:off x="15764547" y="-7893050"/>
              <a:ext cx="64129"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2" name="Rectangle 128"/>
            <p:cNvSpPr>
              <a:spLocks noChangeArrowheads="1"/>
            </p:cNvSpPr>
            <p:nvPr/>
          </p:nvSpPr>
          <p:spPr bwMode="auto">
            <a:xfrm>
              <a:off x="15183601" y="-7893050"/>
              <a:ext cx="45268"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3" name="Rectangle 129"/>
            <p:cNvSpPr>
              <a:spLocks noChangeArrowheads="1"/>
            </p:cNvSpPr>
            <p:nvPr/>
          </p:nvSpPr>
          <p:spPr bwMode="auto">
            <a:xfrm>
              <a:off x="15047796" y="-7893050"/>
              <a:ext cx="56584"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4" name="Rectangle 130"/>
            <p:cNvSpPr>
              <a:spLocks noChangeArrowheads="1"/>
            </p:cNvSpPr>
            <p:nvPr/>
          </p:nvSpPr>
          <p:spPr bwMode="auto">
            <a:xfrm>
              <a:off x="14930851" y="-7893050"/>
              <a:ext cx="37724"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5" name="Rectangle 131"/>
            <p:cNvSpPr>
              <a:spLocks noChangeArrowheads="1"/>
            </p:cNvSpPr>
            <p:nvPr/>
          </p:nvSpPr>
          <p:spPr bwMode="auto">
            <a:xfrm>
              <a:off x="14512119" y="-7893050"/>
              <a:ext cx="343285"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6" name="Rectangle 132"/>
            <p:cNvSpPr>
              <a:spLocks noChangeArrowheads="1"/>
            </p:cNvSpPr>
            <p:nvPr/>
          </p:nvSpPr>
          <p:spPr bwMode="auto">
            <a:xfrm>
              <a:off x="15311862" y="-7893050"/>
              <a:ext cx="384782"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2537" name="Rectangle 133"/>
            <p:cNvSpPr>
              <a:spLocks noChangeArrowheads="1"/>
            </p:cNvSpPr>
            <p:nvPr/>
          </p:nvSpPr>
          <p:spPr bwMode="auto">
            <a:xfrm>
              <a:off x="16164418" y="-7893050"/>
              <a:ext cx="67903" cy="187325"/>
            </a:xfrm>
            <a:prstGeom prst="rect">
              <a:avLst/>
            </a:prstGeom>
            <a:solidFill>
              <a:srgbClr val="DDE9D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grpSp>
      <p:sp>
        <p:nvSpPr>
          <p:cNvPr id="102406" name="TextBox 101458"/>
          <p:cNvSpPr txBox="1">
            <a:spLocks noChangeArrowheads="1"/>
          </p:cNvSpPr>
          <p:nvPr/>
        </p:nvSpPr>
        <p:spPr bwMode="auto">
          <a:xfrm>
            <a:off x="2163763" y="1516063"/>
            <a:ext cx="1065212"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TPM3-ROS1</a:t>
            </a:r>
          </a:p>
        </p:txBody>
      </p:sp>
      <p:sp>
        <p:nvSpPr>
          <p:cNvPr id="102407" name="TextBox 147"/>
          <p:cNvSpPr txBox="1">
            <a:spLocks noChangeArrowheads="1"/>
          </p:cNvSpPr>
          <p:nvPr/>
        </p:nvSpPr>
        <p:spPr bwMode="auto">
          <a:xfrm>
            <a:off x="1873250" y="2301875"/>
            <a:ext cx="1062038"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SDC4-ROS1</a:t>
            </a:r>
          </a:p>
        </p:txBody>
      </p:sp>
      <p:sp>
        <p:nvSpPr>
          <p:cNvPr id="102408" name="TextBox 152"/>
          <p:cNvSpPr txBox="1">
            <a:spLocks noChangeArrowheads="1"/>
          </p:cNvSpPr>
          <p:nvPr/>
        </p:nvSpPr>
        <p:spPr bwMode="auto">
          <a:xfrm>
            <a:off x="1835150" y="4132263"/>
            <a:ext cx="1044575"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CD74-ROS1</a:t>
            </a:r>
          </a:p>
        </p:txBody>
      </p:sp>
      <p:sp>
        <p:nvSpPr>
          <p:cNvPr id="102409" name="TextBox 154"/>
          <p:cNvSpPr txBox="1">
            <a:spLocks noChangeArrowheads="1"/>
          </p:cNvSpPr>
          <p:nvPr/>
        </p:nvSpPr>
        <p:spPr bwMode="auto">
          <a:xfrm>
            <a:off x="2073275" y="4748213"/>
            <a:ext cx="962025"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EZR-ROS1</a:t>
            </a:r>
          </a:p>
        </p:txBody>
      </p:sp>
      <p:sp>
        <p:nvSpPr>
          <p:cNvPr id="102410" name="TextBox 155"/>
          <p:cNvSpPr txBox="1">
            <a:spLocks noChangeArrowheads="1"/>
          </p:cNvSpPr>
          <p:nvPr/>
        </p:nvSpPr>
        <p:spPr bwMode="auto">
          <a:xfrm>
            <a:off x="1247775" y="5151438"/>
            <a:ext cx="1108075"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LRIG3-ROS1</a:t>
            </a:r>
          </a:p>
        </p:txBody>
      </p:sp>
      <p:sp>
        <p:nvSpPr>
          <p:cNvPr id="102411" name="TextBox 156"/>
          <p:cNvSpPr txBox="1">
            <a:spLocks noChangeArrowheads="1"/>
          </p:cNvSpPr>
          <p:nvPr/>
        </p:nvSpPr>
        <p:spPr bwMode="auto">
          <a:xfrm>
            <a:off x="365125" y="5557838"/>
            <a:ext cx="601663"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ROS1</a:t>
            </a:r>
          </a:p>
        </p:txBody>
      </p:sp>
      <p:sp>
        <p:nvSpPr>
          <p:cNvPr id="102412" name="TextBox 152"/>
          <p:cNvSpPr txBox="1">
            <a:spLocks noChangeArrowheads="1"/>
          </p:cNvSpPr>
          <p:nvPr/>
        </p:nvSpPr>
        <p:spPr bwMode="auto">
          <a:xfrm>
            <a:off x="900113" y="3336925"/>
            <a:ext cx="1330325"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SLC34A2-ROS1</a:t>
            </a:r>
          </a:p>
        </p:txBody>
      </p:sp>
      <p:cxnSp>
        <p:nvCxnSpPr>
          <p:cNvPr id="102413" name="Straight Connector 2"/>
          <p:cNvCxnSpPr>
            <a:cxnSpLocks noChangeShapeType="1"/>
          </p:cNvCxnSpPr>
          <p:nvPr/>
        </p:nvCxnSpPr>
        <p:spPr bwMode="auto">
          <a:xfrm>
            <a:off x="2989263" y="1963738"/>
            <a:ext cx="0" cy="996950"/>
          </a:xfrm>
          <a:prstGeom prst="line">
            <a:avLst/>
          </a:prstGeom>
          <a:noFill/>
          <a:ln w="22225" algn="ctr">
            <a:solidFill>
              <a:schemeClr val="tx1"/>
            </a:solidFill>
            <a:round/>
            <a:headEnd/>
            <a:tailEnd/>
          </a:ln>
        </p:spPr>
      </p:cxnSp>
      <p:cxnSp>
        <p:nvCxnSpPr>
          <p:cNvPr id="102414" name="Straight Connector 10"/>
          <p:cNvCxnSpPr>
            <a:cxnSpLocks noChangeShapeType="1"/>
          </p:cNvCxnSpPr>
          <p:nvPr/>
        </p:nvCxnSpPr>
        <p:spPr bwMode="auto">
          <a:xfrm>
            <a:off x="2230438" y="3176588"/>
            <a:ext cx="0" cy="590550"/>
          </a:xfrm>
          <a:prstGeom prst="line">
            <a:avLst/>
          </a:prstGeom>
          <a:noFill/>
          <a:ln w="22225" cap="sq" algn="ctr">
            <a:solidFill>
              <a:schemeClr val="tx1"/>
            </a:solidFill>
            <a:miter lim="800000"/>
            <a:headEnd/>
            <a:tailEnd/>
          </a:ln>
        </p:spPr>
      </p:cxnSp>
      <p:cxnSp>
        <p:nvCxnSpPr>
          <p:cNvPr id="102415" name="Straight Connector 140"/>
          <p:cNvCxnSpPr>
            <a:cxnSpLocks noChangeShapeType="1"/>
          </p:cNvCxnSpPr>
          <p:nvPr/>
        </p:nvCxnSpPr>
        <p:spPr bwMode="auto">
          <a:xfrm>
            <a:off x="2232025" y="3176588"/>
            <a:ext cx="95250" cy="0"/>
          </a:xfrm>
          <a:prstGeom prst="line">
            <a:avLst/>
          </a:prstGeom>
          <a:noFill/>
          <a:ln w="22225" cap="sq" algn="ctr">
            <a:solidFill>
              <a:schemeClr val="tx1"/>
            </a:solidFill>
            <a:miter lim="800000"/>
            <a:headEnd/>
            <a:tailEnd/>
          </a:ln>
        </p:spPr>
      </p:cxnSp>
      <p:cxnSp>
        <p:nvCxnSpPr>
          <p:cNvPr id="102416" name="Straight Connector 141"/>
          <p:cNvCxnSpPr>
            <a:cxnSpLocks noChangeShapeType="1"/>
          </p:cNvCxnSpPr>
          <p:nvPr/>
        </p:nvCxnSpPr>
        <p:spPr bwMode="auto">
          <a:xfrm>
            <a:off x="2887663" y="3990975"/>
            <a:ext cx="0" cy="590550"/>
          </a:xfrm>
          <a:prstGeom prst="line">
            <a:avLst/>
          </a:prstGeom>
          <a:noFill/>
          <a:ln w="22225" cap="sq" algn="ctr">
            <a:solidFill>
              <a:schemeClr val="tx1"/>
            </a:solidFill>
            <a:miter lim="800000"/>
            <a:headEnd/>
            <a:tailEnd/>
          </a:ln>
        </p:spPr>
      </p:cxnSp>
      <p:cxnSp>
        <p:nvCxnSpPr>
          <p:cNvPr id="102417" name="Straight Connector 137"/>
          <p:cNvCxnSpPr>
            <a:cxnSpLocks noChangeShapeType="1"/>
          </p:cNvCxnSpPr>
          <p:nvPr/>
        </p:nvCxnSpPr>
        <p:spPr bwMode="auto">
          <a:xfrm>
            <a:off x="2230438" y="3767138"/>
            <a:ext cx="95250" cy="0"/>
          </a:xfrm>
          <a:prstGeom prst="line">
            <a:avLst/>
          </a:prstGeom>
          <a:noFill/>
          <a:ln w="22225" cap="sq" algn="ctr">
            <a:solidFill>
              <a:schemeClr val="tx1"/>
            </a:solidFill>
            <a:miter lim="800000"/>
            <a:headEnd/>
            <a:tailEnd/>
          </a:ln>
        </p:spPr>
      </p:cxnSp>
      <p:cxnSp>
        <p:nvCxnSpPr>
          <p:cNvPr id="102418" name="Straight Connector 138"/>
          <p:cNvCxnSpPr>
            <a:cxnSpLocks noChangeShapeType="1"/>
          </p:cNvCxnSpPr>
          <p:nvPr/>
        </p:nvCxnSpPr>
        <p:spPr bwMode="auto">
          <a:xfrm>
            <a:off x="2895600" y="3990975"/>
            <a:ext cx="95250" cy="0"/>
          </a:xfrm>
          <a:prstGeom prst="line">
            <a:avLst/>
          </a:prstGeom>
          <a:noFill/>
          <a:ln w="22225" cap="sq" algn="ctr">
            <a:solidFill>
              <a:schemeClr val="tx1"/>
            </a:solidFill>
            <a:miter lim="800000"/>
            <a:headEnd/>
            <a:tailEnd/>
          </a:ln>
        </p:spPr>
      </p:cxnSp>
      <p:cxnSp>
        <p:nvCxnSpPr>
          <p:cNvPr id="102419" name="Straight Connector 144"/>
          <p:cNvCxnSpPr>
            <a:cxnSpLocks noChangeShapeType="1"/>
          </p:cNvCxnSpPr>
          <p:nvPr/>
        </p:nvCxnSpPr>
        <p:spPr bwMode="auto">
          <a:xfrm>
            <a:off x="2890838" y="4581525"/>
            <a:ext cx="95250" cy="0"/>
          </a:xfrm>
          <a:prstGeom prst="line">
            <a:avLst/>
          </a:prstGeom>
          <a:noFill/>
          <a:ln w="22225" cap="sq" algn="ctr">
            <a:solidFill>
              <a:schemeClr val="tx1"/>
            </a:solidFill>
            <a:miter lim="800000"/>
            <a:headEnd/>
            <a:tailEnd/>
          </a:ln>
        </p:spPr>
      </p:cxnSp>
      <p:cxnSp>
        <p:nvCxnSpPr>
          <p:cNvPr id="102420" name="Straight Connector 145"/>
          <p:cNvCxnSpPr>
            <a:cxnSpLocks noChangeShapeType="1"/>
          </p:cNvCxnSpPr>
          <p:nvPr/>
        </p:nvCxnSpPr>
        <p:spPr bwMode="auto">
          <a:xfrm>
            <a:off x="2989263" y="2960688"/>
            <a:ext cx="96837" cy="0"/>
          </a:xfrm>
          <a:prstGeom prst="line">
            <a:avLst/>
          </a:prstGeom>
          <a:noFill/>
          <a:ln w="22225" cap="sq" algn="ctr">
            <a:solidFill>
              <a:schemeClr val="tx1"/>
            </a:solidFill>
            <a:miter lim="800000"/>
            <a:headEnd/>
            <a:tailEnd/>
          </a:ln>
        </p:spPr>
      </p:cxnSp>
      <p:cxnSp>
        <p:nvCxnSpPr>
          <p:cNvPr id="102421" name="Straight Connector 146"/>
          <p:cNvCxnSpPr>
            <a:cxnSpLocks noChangeShapeType="1"/>
          </p:cNvCxnSpPr>
          <p:nvPr/>
        </p:nvCxnSpPr>
        <p:spPr bwMode="auto">
          <a:xfrm>
            <a:off x="2989263" y="1963738"/>
            <a:ext cx="96837" cy="0"/>
          </a:xfrm>
          <a:prstGeom prst="line">
            <a:avLst/>
          </a:prstGeom>
          <a:noFill/>
          <a:ln w="22225" cap="sq" algn="ctr">
            <a:solidFill>
              <a:schemeClr val="tx1"/>
            </a:solidFill>
            <a:miter lim="800000"/>
            <a:headEnd/>
            <a:tailEnd/>
          </a:ln>
        </p:spPr>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6" name="Rectangle 16"/>
          <p:cNvSpPr>
            <a:spLocks noGrp="1" noChangeArrowheads="1"/>
          </p:cNvSpPr>
          <p:nvPr>
            <p:ph type="title"/>
          </p:nvPr>
        </p:nvSpPr>
        <p:spPr/>
        <p:txBody>
          <a:bodyPr/>
          <a:lstStyle/>
          <a:p>
            <a:pPr>
              <a:defRPr/>
            </a:pPr>
            <a:r>
              <a:rPr lang="en-US" smtClean="0"/>
              <a:t>Summary of Tumor Responses in Patients with Advanced ROS1+ NSCLC (N=14*)</a:t>
            </a:r>
            <a:endParaRPr lang="en-GB" dirty="0"/>
          </a:p>
        </p:txBody>
      </p:sp>
      <p:sp>
        <p:nvSpPr>
          <p:cNvPr id="103427" name="Text Box 82"/>
          <p:cNvSpPr txBox="1">
            <a:spLocks noChangeArrowheads="1"/>
          </p:cNvSpPr>
          <p:nvPr/>
        </p:nvSpPr>
        <p:spPr bwMode="auto">
          <a:xfrm>
            <a:off x="393700" y="5910263"/>
            <a:ext cx="8499475" cy="831850"/>
          </a:xfrm>
          <a:prstGeom prst="rect">
            <a:avLst/>
          </a:prstGeom>
          <a:noFill/>
          <a:ln w="9525">
            <a:noFill/>
            <a:miter lim="800000"/>
            <a:headEnd/>
            <a:tailEnd/>
          </a:ln>
        </p:spPr>
        <p:txBody>
          <a:bodyPr lIns="92075" tIns="46038" rIns="92075" bIns="46038" anchor="b">
            <a:spAutoFit/>
          </a:bodyPr>
          <a:lstStyle/>
          <a:p>
            <a:pPr eaLnBrk="0" fontAlgn="base" hangingPunct="0">
              <a:spcBef>
                <a:spcPct val="50000"/>
              </a:spcBef>
              <a:spcAft>
                <a:spcPct val="0"/>
              </a:spcAft>
            </a:pPr>
            <a:r>
              <a:rPr lang="en-US" sz="1200" smtClean="0">
                <a:solidFill>
                  <a:srgbClr val="FFFFFF"/>
                </a:solidFill>
                <a:ea typeface="ＭＳ Ｐゴシック" pitchFamily="34" charset="-128"/>
                <a:cs typeface="Arial" pitchFamily="34" charset="0"/>
                <a:sym typeface="Marlett" pitchFamily="2" charset="2"/>
              </a:rPr>
              <a:t>*Response-evaluable population. </a:t>
            </a:r>
            <a:r>
              <a:rPr lang="en-US" sz="1200" b="1" baseline="30000" smtClean="0">
                <a:solidFill>
                  <a:srgbClr val="FFFFFF"/>
                </a:solidFill>
                <a:ea typeface="ＭＳ Ｐゴシック" pitchFamily="34" charset="-128"/>
                <a:cs typeface="Arial" pitchFamily="34" charset="0"/>
              </a:rPr>
              <a:t>†</a:t>
            </a:r>
            <a:r>
              <a:rPr lang="en-US" sz="1200" smtClean="0">
                <a:solidFill>
                  <a:srgbClr val="FFFFFF"/>
                </a:solidFill>
                <a:ea typeface="ＭＳ Ｐゴシック" pitchFamily="34" charset="-128"/>
                <a:cs typeface="Arial" pitchFamily="34" charset="0"/>
              </a:rPr>
              <a:t>Tumor ROS1 FISH-positive, but negative for ROS1 fusion gene expression</a:t>
            </a:r>
            <a:r>
              <a:rPr lang="en-US" sz="1200" smtClean="0">
                <a:solidFill>
                  <a:srgbClr val="FFFFFF"/>
                </a:solidFill>
                <a:ea typeface="ＭＳ Ｐゴシック" pitchFamily="34" charset="-128"/>
                <a:cs typeface="Arial" pitchFamily="34" charset="0"/>
                <a:sym typeface="Marlett" pitchFamily="2" charset="2"/>
              </a:rPr>
              <a:t>. </a:t>
            </a:r>
            <a:r>
              <a:rPr lang="en-US" sz="1200" baseline="30000" smtClean="0">
                <a:solidFill>
                  <a:srgbClr val="FFFFFF"/>
                </a:solidFill>
                <a:ea typeface="ＭＳ Ｐゴシック" pitchFamily="34" charset="-128"/>
                <a:cs typeface="Arial" pitchFamily="34" charset="0"/>
              </a:rPr>
              <a:t>‡</a:t>
            </a:r>
            <a:r>
              <a:rPr lang="en-US" sz="1200" smtClean="0">
                <a:solidFill>
                  <a:srgbClr val="FFFFFF"/>
                </a:solidFill>
                <a:ea typeface="ＭＳ Ｐゴシック" pitchFamily="34" charset="-128"/>
                <a:cs typeface="Arial" pitchFamily="34" charset="0"/>
              </a:rPr>
              <a:t>Crizotinib held for &gt;6 wks prior to first scans which showed PD. </a:t>
            </a:r>
            <a:r>
              <a:rPr lang="en-US" sz="1200" smtClean="0">
                <a:solidFill>
                  <a:srgbClr val="FFFFFF"/>
                </a:solidFill>
                <a:ea typeface="ＭＳ Ｐゴシック" pitchFamily="34" charset="-128"/>
                <a:cs typeface="Arial" pitchFamily="34" charset="0"/>
                <a:sym typeface="Marlett" pitchFamily="2" charset="2"/>
              </a:rPr>
              <a:t>+, Treatment ongoing. F</a:t>
            </a:r>
            <a:r>
              <a:rPr lang="en-GB" sz="1200" smtClean="0">
                <a:solidFill>
                  <a:srgbClr val="FFFFFF"/>
                </a:solidFill>
                <a:ea typeface="ＭＳ Ｐゴシック" pitchFamily="34" charset="-128"/>
                <a:cs typeface="Arial" pitchFamily="34" charset="0"/>
                <a:sym typeface="Marlett" pitchFamily="2" charset="2"/>
              </a:rPr>
              <a:t>or ongoing patients, duration of response/SD is the time from first documentation of tumor response/first dose to last available on treatment scan. For discontinued patients, duration is to the time of PD or death. Duration is in weeks.</a:t>
            </a:r>
            <a:endParaRPr lang="en-US" sz="1200" smtClean="0">
              <a:solidFill>
                <a:srgbClr val="FFFFFF"/>
              </a:solidFill>
              <a:ea typeface="ＭＳ Ｐゴシック" pitchFamily="34" charset="-128"/>
              <a:cs typeface="Arial" pitchFamily="34" charset="0"/>
              <a:sym typeface="Marlett" pitchFamily="2" charset="2"/>
            </a:endParaRPr>
          </a:p>
        </p:txBody>
      </p:sp>
      <p:sp>
        <p:nvSpPr>
          <p:cNvPr id="103428" name="TextBox 14"/>
          <p:cNvSpPr txBox="1">
            <a:spLocks noChangeArrowheads="1"/>
          </p:cNvSpPr>
          <p:nvPr/>
        </p:nvSpPr>
        <p:spPr bwMode="auto">
          <a:xfrm rot="-5400000">
            <a:off x="-1404144" y="3326607"/>
            <a:ext cx="4308475" cy="338138"/>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Decrease or Increase From Baseline (%)</a:t>
            </a:r>
          </a:p>
        </p:txBody>
      </p:sp>
      <p:sp>
        <p:nvSpPr>
          <p:cNvPr id="103429" name="TextBox 2"/>
          <p:cNvSpPr txBox="1">
            <a:spLocks noChangeArrowheads="1"/>
          </p:cNvSpPr>
          <p:nvPr/>
        </p:nvSpPr>
        <p:spPr bwMode="auto">
          <a:xfrm>
            <a:off x="1025525" y="1395413"/>
            <a:ext cx="525463" cy="338137"/>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100</a:t>
            </a:r>
          </a:p>
        </p:txBody>
      </p:sp>
      <p:sp>
        <p:nvSpPr>
          <p:cNvPr id="103430" name="TextBox 17"/>
          <p:cNvSpPr txBox="1">
            <a:spLocks noChangeArrowheads="1"/>
          </p:cNvSpPr>
          <p:nvPr/>
        </p:nvSpPr>
        <p:spPr bwMode="auto">
          <a:xfrm>
            <a:off x="1138238" y="1784350"/>
            <a:ext cx="412750" cy="338138"/>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80</a:t>
            </a:r>
          </a:p>
        </p:txBody>
      </p:sp>
      <p:sp>
        <p:nvSpPr>
          <p:cNvPr id="103431" name="TextBox 18"/>
          <p:cNvSpPr txBox="1">
            <a:spLocks noChangeArrowheads="1"/>
          </p:cNvSpPr>
          <p:nvPr/>
        </p:nvSpPr>
        <p:spPr bwMode="auto">
          <a:xfrm>
            <a:off x="1138238" y="2171700"/>
            <a:ext cx="412750" cy="338138"/>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60</a:t>
            </a:r>
          </a:p>
        </p:txBody>
      </p:sp>
      <p:sp>
        <p:nvSpPr>
          <p:cNvPr id="103432" name="TextBox 19"/>
          <p:cNvSpPr txBox="1">
            <a:spLocks noChangeArrowheads="1"/>
          </p:cNvSpPr>
          <p:nvPr/>
        </p:nvSpPr>
        <p:spPr bwMode="auto">
          <a:xfrm>
            <a:off x="1138238" y="2560638"/>
            <a:ext cx="412750" cy="338137"/>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40</a:t>
            </a:r>
          </a:p>
        </p:txBody>
      </p:sp>
      <p:sp>
        <p:nvSpPr>
          <p:cNvPr id="103433" name="TextBox 20"/>
          <p:cNvSpPr txBox="1">
            <a:spLocks noChangeArrowheads="1"/>
          </p:cNvSpPr>
          <p:nvPr/>
        </p:nvSpPr>
        <p:spPr bwMode="auto">
          <a:xfrm>
            <a:off x="1138238" y="2947988"/>
            <a:ext cx="412750" cy="338137"/>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20</a:t>
            </a:r>
          </a:p>
        </p:txBody>
      </p:sp>
      <p:sp>
        <p:nvSpPr>
          <p:cNvPr id="103434" name="TextBox 21"/>
          <p:cNvSpPr txBox="1">
            <a:spLocks noChangeArrowheads="1"/>
          </p:cNvSpPr>
          <p:nvPr/>
        </p:nvSpPr>
        <p:spPr bwMode="auto">
          <a:xfrm>
            <a:off x="1252538" y="3335338"/>
            <a:ext cx="298450" cy="338137"/>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0</a:t>
            </a:r>
          </a:p>
        </p:txBody>
      </p:sp>
      <p:sp>
        <p:nvSpPr>
          <p:cNvPr id="103435" name="TextBox 22"/>
          <p:cNvSpPr txBox="1">
            <a:spLocks noChangeArrowheads="1"/>
          </p:cNvSpPr>
          <p:nvPr/>
        </p:nvSpPr>
        <p:spPr bwMode="auto">
          <a:xfrm>
            <a:off x="1025525" y="3724275"/>
            <a:ext cx="525463" cy="338138"/>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–20</a:t>
            </a:r>
          </a:p>
        </p:txBody>
      </p:sp>
      <p:sp>
        <p:nvSpPr>
          <p:cNvPr id="103436" name="TextBox 24"/>
          <p:cNvSpPr txBox="1">
            <a:spLocks noChangeArrowheads="1"/>
          </p:cNvSpPr>
          <p:nvPr/>
        </p:nvSpPr>
        <p:spPr bwMode="auto">
          <a:xfrm>
            <a:off x="1025525" y="4111625"/>
            <a:ext cx="525463" cy="338138"/>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–40</a:t>
            </a:r>
          </a:p>
        </p:txBody>
      </p:sp>
      <p:sp>
        <p:nvSpPr>
          <p:cNvPr id="103437" name="TextBox 25"/>
          <p:cNvSpPr txBox="1">
            <a:spLocks noChangeArrowheads="1"/>
          </p:cNvSpPr>
          <p:nvPr/>
        </p:nvSpPr>
        <p:spPr bwMode="auto">
          <a:xfrm>
            <a:off x="1025525" y="4498975"/>
            <a:ext cx="525463" cy="338138"/>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–60</a:t>
            </a:r>
          </a:p>
        </p:txBody>
      </p:sp>
      <p:sp>
        <p:nvSpPr>
          <p:cNvPr id="103438" name="TextBox 26"/>
          <p:cNvSpPr txBox="1">
            <a:spLocks noChangeArrowheads="1"/>
          </p:cNvSpPr>
          <p:nvPr/>
        </p:nvSpPr>
        <p:spPr bwMode="auto">
          <a:xfrm>
            <a:off x="1025525" y="4887913"/>
            <a:ext cx="525463" cy="338137"/>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–80</a:t>
            </a:r>
          </a:p>
        </p:txBody>
      </p:sp>
      <p:sp>
        <p:nvSpPr>
          <p:cNvPr id="103439" name="TextBox 27"/>
          <p:cNvSpPr txBox="1">
            <a:spLocks noChangeArrowheads="1"/>
          </p:cNvSpPr>
          <p:nvPr/>
        </p:nvSpPr>
        <p:spPr bwMode="auto">
          <a:xfrm>
            <a:off x="911225" y="5275263"/>
            <a:ext cx="639763" cy="338137"/>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–100</a:t>
            </a:r>
          </a:p>
        </p:txBody>
      </p:sp>
      <p:sp>
        <p:nvSpPr>
          <p:cNvPr id="103440" name="Rectangle 19"/>
          <p:cNvSpPr>
            <a:spLocks noChangeArrowheads="1"/>
          </p:cNvSpPr>
          <p:nvPr/>
        </p:nvSpPr>
        <p:spPr bwMode="auto">
          <a:xfrm>
            <a:off x="1722438" y="3433763"/>
            <a:ext cx="406400" cy="60325"/>
          </a:xfrm>
          <a:prstGeom prst="rect">
            <a:avLst/>
          </a:prstGeom>
          <a:solidFill>
            <a:srgbClr val="99CCF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1" name="Rectangle 20"/>
          <p:cNvSpPr>
            <a:spLocks noChangeArrowheads="1"/>
          </p:cNvSpPr>
          <p:nvPr/>
        </p:nvSpPr>
        <p:spPr bwMode="auto">
          <a:xfrm>
            <a:off x="2654300" y="3494088"/>
            <a:ext cx="406400" cy="244475"/>
          </a:xfrm>
          <a:prstGeom prst="rect">
            <a:avLst/>
          </a:prstGeom>
          <a:solidFill>
            <a:srgbClr val="FF660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2" name="Rectangle 21"/>
          <p:cNvSpPr>
            <a:spLocks noChangeArrowheads="1"/>
          </p:cNvSpPr>
          <p:nvPr/>
        </p:nvSpPr>
        <p:spPr bwMode="auto">
          <a:xfrm>
            <a:off x="3589338" y="3494088"/>
            <a:ext cx="406400" cy="431800"/>
          </a:xfrm>
          <a:prstGeom prst="rect">
            <a:avLst/>
          </a:prstGeom>
          <a:solidFill>
            <a:srgbClr val="FF660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3" name="Rectangle 22"/>
          <p:cNvSpPr>
            <a:spLocks noChangeArrowheads="1"/>
          </p:cNvSpPr>
          <p:nvPr/>
        </p:nvSpPr>
        <p:spPr bwMode="auto">
          <a:xfrm>
            <a:off x="4057650" y="3494088"/>
            <a:ext cx="406400" cy="615950"/>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4" name="Rectangle 23"/>
          <p:cNvSpPr>
            <a:spLocks noChangeArrowheads="1"/>
          </p:cNvSpPr>
          <p:nvPr/>
        </p:nvSpPr>
        <p:spPr bwMode="auto">
          <a:xfrm>
            <a:off x="4524375" y="3494088"/>
            <a:ext cx="406400" cy="673100"/>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5" name="Rectangle 24"/>
          <p:cNvSpPr>
            <a:spLocks noChangeArrowheads="1"/>
          </p:cNvSpPr>
          <p:nvPr/>
        </p:nvSpPr>
        <p:spPr bwMode="auto">
          <a:xfrm>
            <a:off x="5459413" y="3494088"/>
            <a:ext cx="406400" cy="1012825"/>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6" name="Rectangle 25"/>
          <p:cNvSpPr>
            <a:spLocks noChangeArrowheads="1"/>
          </p:cNvSpPr>
          <p:nvPr/>
        </p:nvSpPr>
        <p:spPr bwMode="auto">
          <a:xfrm>
            <a:off x="5927725" y="3494088"/>
            <a:ext cx="406400" cy="1050925"/>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7" name="Rectangle 26"/>
          <p:cNvSpPr>
            <a:spLocks noChangeArrowheads="1"/>
          </p:cNvSpPr>
          <p:nvPr/>
        </p:nvSpPr>
        <p:spPr bwMode="auto">
          <a:xfrm>
            <a:off x="6394450" y="3494088"/>
            <a:ext cx="406400" cy="1076325"/>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8" name="Rectangle 27"/>
          <p:cNvSpPr>
            <a:spLocks noChangeArrowheads="1"/>
          </p:cNvSpPr>
          <p:nvPr/>
        </p:nvSpPr>
        <p:spPr bwMode="auto">
          <a:xfrm>
            <a:off x="6862763" y="3494088"/>
            <a:ext cx="404812" cy="1793875"/>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49" name="Rectangle 28"/>
          <p:cNvSpPr>
            <a:spLocks noChangeArrowheads="1"/>
          </p:cNvSpPr>
          <p:nvPr/>
        </p:nvSpPr>
        <p:spPr bwMode="auto">
          <a:xfrm>
            <a:off x="7327900" y="3494088"/>
            <a:ext cx="406400" cy="1943100"/>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50" name="Rectangle 29"/>
          <p:cNvSpPr>
            <a:spLocks noChangeArrowheads="1"/>
          </p:cNvSpPr>
          <p:nvPr/>
        </p:nvSpPr>
        <p:spPr bwMode="auto">
          <a:xfrm>
            <a:off x="7796213" y="3494088"/>
            <a:ext cx="406400" cy="1943100"/>
          </a:xfrm>
          <a:prstGeom prst="rect">
            <a:avLst/>
          </a:prstGeom>
          <a:solidFill>
            <a:srgbClr val="FFFF0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51" name="Rectangle 30"/>
          <p:cNvSpPr>
            <a:spLocks noChangeArrowheads="1"/>
          </p:cNvSpPr>
          <p:nvPr/>
        </p:nvSpPr>
        <p:spPr bwMode="auto">
          <a:xfrm>
            <a:off x="3122613" y="3494088"/>
            <a:ext cx="406400" cy="360362"/>
          </a:xfrm>
          <a:prstGeom prst="rect">
            <a:avLst/>
          </a:prstGeom>
          <a:solidFill>
            <a:srgbClr val="99CCF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52" name="Rectangle 31"/>
          <p:cNvSpPr>
            <a:spLocks noChangeArrowheads="1"/>
          </p:cNvSpPr>
          <p:nvPr/>
        </p:nvSpPr>
        <p:spPr bwMode="auto">
          <a:xfrm>
            <a:off x="4992688" y="3494088"/>
            <a:ext cx="406400" cy="901700"/>
          </a:xfrm>
          <a:prstGeom prst="rect">
            <a:avLst/>
          </a:prstGeom>
          <a:solidFill>
            <a:srgbClr val="FF660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53" name="Freeform 32"/>
          <p:cNvSpPr>
            <a:spLocks/>
          </p:cNvSpPr>
          <p:nvPr/>
        </p:nvSpPr>
        <p:spPr bwMode="auto">
          <a:xfrm>
            <a:off x="1528763" y="1563688"/>
            <a:ext cx="92075" cy="3873500"/>
          </a:xfrm>
          <a:custGeom>
            <a:avLst/>
            <a:gdLst>
              <a:gd name="T0" fmla="*/ 0 w 58"/>
              <a:gd name="T1" fmla="*/ 2147483647 h 2440"/>
              <a:gd name="T2" fmla="*/ 2147483647 w 58"/>
              <a:gd name="T3" fmla="*/ 2147483647 h 2440"/>
              <a:gd name="T4" fmla="*/ 2147483647 w 58"/>
              <a:gd name="T5" fmla="*/ 0 h 2440"/>
              <a:gd name="T6" fmla="*/ 0 w 58"/>
              <a:gd name="T7" fmla="*/ 0 h 2440"/>
              <a:gd name="T8" fmla="*/ 0 60000 65536"/>
              <a:gd name="T9" fmla="*/ 0 60000 65536"/>
              <a:gd name="T10" fmla="*/ 0 60000 65536"/>
              <a:gd name="T11" fmla="*/ 0 60000 65536"/>
              <a:gd name="T12" fmla="*/ 0 w 58"/>
              <a:gd name="T13" fmla="*/ 0 h 2440"/>
              <a:gd name="T14" fmla="*/ 58 w 58"/>
              <a:gd name="T15" fmla="*/ 2440 h 2440"/>
            </a:gdLst>
            <a:ahLst/>
            <a:cxnLst>
              <a:cxn ang="T8">
                <a:pos x="T0" y="T1"/>
              </a:cxn>
              <a:cxn ang="T9">
                <a:pos x="T2" y="T3"/>
              </a:cxn>
              <a:cxn ang="T10">
                <a:pos x="T4" y="T5"/>
              </a:cxn>
              <a:cxn ang="T11">
                <a:pos x="T6" y="T7"/>
              </a:cxn>
            </a:cxnLst>
            <a:rect l="T12" t="T13" r="T14" b="T15"/>
            <a:pathLst>
              <a:path w="58" h="2440">
                <a:moveTo>
                  <a:pt x="0" y="2440"/>
                </a:moveTo>
                <a:lnTo>
                  <a:pt x="58" y="2440"/>
                </a:lnTo>
                <a:lnTo>
                  <a:pt x="58" y="0"/>
                </a:lnTo>
                <a:lnTo>
                  <a:pt x="0" y="0"/>
                </a:lnTo>
              </a:path>
            </a:pathLst>
          </a:custGeom>
          <a:noFill/>
          <a:ln w="28575" cap="flat">
            <a:solidFill>
              <a:srgbClr val="FFFFFF"/>
            </a:solidFill>
            <a:prstDash val="solid"/>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54" name="Line 33"/>
          <p:cNvSpPr>
            <a:spLocks noChangeShapeType="1"/>
          </p:cNvSpPr>
          <p:nvPr/>
        </p:nvSpPr>
        <p:spPr bwMode="auto">
          <a:xfrm>
            <a:off x="1528763" y="1960563"/>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55" name="Line 34"/>
          <p:cNvSpPr>
            <a:spLocks noChangeShapeType="1"/>
          </p:cNvSpPr>
          <p:nvPr/>
        </p:nvSpPr>
        <p:spPr bwMode="auto">
          <a:xfrm>
            <a:off x="1528763" y="2344738"/>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56" name="Line 35"/>
          <p:cNvSpPr>
            <a:spLocks noChangeShapeType="1"/>
          </p:cNvSpPr>
          <p:nvPr/>
        </p:nvSpPr>
        <p:spPr bwMode="auto">
          <a:xfrm>
            <a:off x="1528763" y="2728913"/>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57" name="Line 36"/>
          <p:cNvSpPr>
            <a:spLocks noChangeShapeType="1"/>
          </p:cNvSpPr>
          <p:nvPr/>
        </p:nvSpPr>
        <p:spPr bwMode="auto">
          <a:xfrm>
            <a:off x="1528763" y="3109913"/>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58" name="Freeform 37"/>
          <p:cNvSpPr>
            <a:spLocks/>
          </p:cNvSpPr>
          <p:nvPr/>
        </p:nvSpPr>
        <p:spPr bwMode="auto">
          <a:xfrm>
            <a:off x="1528763" y="3494088"/>
            <a:ext cx="6775450" cy="0"/>
          </a:xfrm>
          <a:custGeom>
            <a:avLst/>
            <a:gdLst>
              <a:gd name="T0" fmla="*/ 0 w 4268"/>
              <a:gd name="T1" fmla="*/ 2147483647 w 4268"/>
              <a:gd name="T2" fmla="*/ 2147483647 w 4268"/>
              <a:gd name="T3" fmla="*/ 0 60000 65536"/>
              <a:gd name="T4" fmla="*/ 0 60000 65536"/>
              <a:gd name="T5" fmla="*/ 0 60000 65536"/>
              <a:gd name="T6" fmla="*/ 0 w 4268"/>
              <a:gd name="T7" fmla="*/ 4268 w 4268"/>
            </a:gdLst>
            <a:ahLst/>
            <a:cxnLst>
              <a:cxn ang="T3">
                <a:pos x="T0" y="0"/>
              </a:cxn>
              <a:cxn ang="T4">
                <a:pos x="T1" y="0"/>
              </a:cxn>
              <a:cxn ang="T5">
                <a:pos x="T2" y="0"/>
              </a:cxn>
            </a:cxnLst>
            <a:rect l="T6" t="0" r="T7" b="0"/>
            <a:pathLst>
              <a:path w="4268">
                <a:moveTo>
                  <a:pt x="0" y="0"/>
                </a:moveTo>
                <a:lnTo>
                  <a:pt x="58" y="0"/>
                </a:lnTo>
                <a:lnTo>
                  <a:pt x="4268" y="0"/>
                </a:lnTo>
              </a:path>
            </a:pathLst>
          </a:custGeom>
          <a:noFill/>
          <a:ln w="28575" cap="flat">
            <a:solidFill>
              <a:srgbClr val="FFFFFF"/>
            </a:solidFill>
            <a:prstDash val="solid"/>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59" name="Line 38"/>
          <p:cNvSpPr>
            <a:spLocks noChangeShapeType="1"/>
          </p:cNvSpPr>
          <p:nvPr/>
        </p:nvSpPr>
        <p:spPr bwMode="auto">
          <a:xfrm>
            <a:off x="1528763" y="3881438"/>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60" name="Line 39"/>
          <p:cNvSpPr>
            <a:spLocks noChangeShapeType="1"/>
          </p:cNvSpPr>
          <p:nvPr/>
        </p:nvSpPr>
        <p:spPr bwMode="auto">
          <a:xfrm>
            <a:off x="1528763" y="4268788"/>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61" name="Line 40"/>
          <p:cNvSpPr>
            <a:spLocks noChangeShapeType="1"/>
          </p:cNvSpPr>
          <p:nvPr/>
        </p:nvSpPr>
        <p:spPr bwMode="auto">
          <a:xfrm>
            <a:off x="1528763" y="4656138"/>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sp>
        <p:nvSpPr>
          <p:cNvPr id="103462" name="Line 41"/>
          <p:cNvSpPr>
            <a:spLocks noChangeShapeType="1"/>
          </p:cNvSpPr>
          <p:nvPr/>
        </p:nvSpPr>
        <p:spPr bwMode="auto">
          <a:xfrm>
            <a:off x="1528763" y="5043488"/>
            <a:ext cx="92075" cy="0"/>
          </a:xfrm>
          <a:prstGeom prst="line">
            <a:avLst/>
          </a:prstGeom>
          <a:noFill/>
          <a:ln w="28575">
            <a:solidFill>
              <a:srgbClr val="FFFFFF"/>
            </a:solidFill>
            <a:miter lim="800000"/>
            <a:headEnd/>
            <a:tailEnd/>
          </a:ln>
        </p:spPr>
        <p:txBody>
          <a:bodyPr/>
          <a:lstStyle/>
          <a:p>
            <a:pPr fontAlgn="base">
              <a:spcBef>
                <a:spcPct val="0"/>
              </a:spcBef>
              <a:spcAft>
                <a:spcPct val="0"/>
              </a:spcAft>
            </a:pPr>
            <a:endParaRPr lang="en-US" smtClean="0">
              <a:solidFill>
                <a:srgbClr val="FFFFFF"/>
              </a:solidFill>
              <a:cs typeface="Arial" pitchFamily="34" charset="0"/>
            </a:endParaRPr>
          </a:p>
        </p:txBody>
      </p:sp>
      <p:grpSp>
        <p:nvGrpSpPr>
          <p:cNvPr id="2" name="Group 7193"/>
          <p:cNvGrpSpPr>
            <a:grpSpLocks/>
          </p:cNvGrpSpPr>
          <p:nvPr/>
        </p:nvGrpSpPr>
        <p:grpSpPr bwMode="auto">
          <a:xfrm>
            <a:off x="4959350" y="1746250"/>
            <a:ext cx="3448050" cy="338138"/>
            <a:chOff x="3608696" y="1747811"/>
            <a:chExt cx="3447461" cy="338554"/>
          </a:xfrm>
        </p:grpSpPr>
        <p:grpSp>
          <p:nvGrpSpPr>
            <p:cNvPr id="3" name="Group 61"/>
            <p:cNvGrpSpPr>
              <a:grpSpLocks/>
            </p:cNvGrpSpPr>
            <p:nvPr/>
          </p:nvGrpSpPr>
          <p:grpSpPr bwMode="auto">
            <a:xfrm>
              <a:off x="3608696" y="1747811"/>
              <a:ext cx="648247" cy="338554"/>
              <a:chOff x="914400" y="5910848"/>
              <a:chExt cx="648247" cy="338554"/>
            </a:xfrm>
          </p:grpSpPr>
          <p:sp>
            <p:nvSpPr>
              <p:cNvPr id="103490" name="Rectangle 71"/>
              <p:cNvSpPr>
                <a:spLocks noChangeArrowheads="1"/>
              </p:cNvSpPr>
              <p:nvPr/>
            </p:nvSpPr>
            <p:spPr bwMode="auto">
              <a:xfrm>
                <a:off x="914400" y="5995090"/>
                <a:ext cx="171421" cy="170071"/>
              </a:xfrm>
              <a:prstGeom prst="rect">
                <a:avLst/>
              </a:prstGeom>
              <a:solidFill>
                <a:srgbClr val="99CCF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91" name="TextBox 72"/>
              <p:cNvSpPr txBox="1">
                <a:spLocks noChangeArrowheads="1"/>
              </p:cNvSpPr>
              <p:nvPr/>
            </p:nvSpPr>
            <p:spPr bwMode="auto">
              <a:xfrm>
                <a:off x="1093757" y="5910848"/>
                <a:ext cx="468232" cy="338554"/>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PD</a:t>
                </a:r>
              </a:p>
            </p:txBody>
          </p:sp>
        </p:grpSp>
        <p:grpSp>
          <p:nvGrpSpPr>
            <p:cNvPr id="4" name="Group 62"/>
            <p:cNvGrpSpPr>
              <a:grpSpLocks/>
            </p:cNvGrpSpPr>
            <p:nvPr/>
          </p:nvGrpSpPr>
          <p:grpSpPr bwMode="auto">
            <a:xfrm>
              <a:off x="4536824" y="1747811"/>
              <a:ext cx="628191" cy="338554"/>
              <a:chOff x="2421217" y="5910848"/>
              <a:chExt cx="628191" cy="338554"/>
            </a:xfrm>
          </p:grpSpPr>
          <p:sp>
            <p:nvSpPr>
              <p:cNvPr id="103488" name="Rectangle 69"/>
              <p:cNvSpPr>
                <a:spLocks noChangeArrowheads="1"/>
              </p:cNvSpPr>
              <p:nvPr/>
            </p:nvSpPr>
            <p:spPr bwMode="auto">
              <a:xfrm>
                <a:off x="2421618" y="5995090"/>
                <a:ext cx="171421" cy="170071"/>
              </a:xfrm>
              <a:prstGeom prst="rect">
                <a:avLst/>
              </a:prstGeom>
              <a:solidFill>
                <a:srgbClr val="FF660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89" name="TextBox 70"/>
              <p:cNvSpPr txBox="1">
                <a:spLocks noChangeArrowheads="1"/>
              </p:cNvSpPr>
              <p:nvPr/>
            </p:nvSpPr>
            <p:spPr bwMode="auto">
              <a:xfrm>
                <a:off x="2581928" y="5910848"/>
                <a:ext cx="468233" cy="338554"/>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SD</a:t>
                </a:r>
              </a:p>
            </p:txBody>
          </p:sp>
        </p:grpSp>
        <p:grpSp>
          <p:nvGrpSpPr>
            <p:cNvPr id="5" name="Group 63"/>
            <p:cNvGrpSpPr>
              <a:grpSpLocks/>
            </p:cNvGrpSpPr>
            <p:nvPr/>
          </p:nvGrpSpPr>
          <p:grpSpPr bwMode="auto">
            <a:xfrm>
              <a:off x="5444896" y="1747811"/>
              <a:ext cx="659039" cy="338554"/>
              <a:chOff x="4004234" y="5910848"/>
              <a:chExt cx="659039" cy="338554"/>
            </a:xfrm>
          </p:grpSpPr>
          <p:sp>
            <p:nvSpPr>
              <p:cNvPr id="103486" name="Rectangle 67"/>
              <p:cNvSpPr>
                <a:spLocks noChangeArrowheads="1"/>
              </p:cNvSpPr>
              <p:nvPr/>
            </p:nvSpPr>
            <p:spPr bwMode="auto">
              <a:xfrm>
                <a:off x="4004458" y="5995090"/>
                <a:ext cx="171421" cy="170071"/>
              </a:xfrm>
              <a:prstGeom prst="rect">
                <a:avLst/>
              </a:prstGeom>
              <a:solidFill>
                <a:srgbClr val="8CC63F"/>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87" name="TextBox 68"/>
              <p:cNvSpPr txBox="1">
                <a:spLocks noChangeArrowheads="1"/>
              </p:cNvSpPr>
              <p:nvPr/>
            </p:nvSpPr>
            <p:spPr bwMode="auto">
              <a:xfrm>
                <a:off x="4194925" y="5910848"/>
                <a:ext cx="468232" cy="338554"/>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PR</a:t>
                </a:r>
              </a:p>
            </p:txBody>
          </p:sp>
        </p:grpSp>
        <p:grpSp>
          <p:nvGrpSpPr>
            <p:cNvPr id="6" name="Group 64"/>
            <p:cNvGrpSpPr>
              <a:grpSpLocks/>
            </p:cNvGrpSpPr>
            <p:nvPr/>
          </p:nvGrpSpPr>
          <p:grpSpPr bwMode="auto">
            <a:xfrm>
              <a:off x="6383815" y="1747811"/>
              <a:ext cx="672342" cy="338554"/>
              <a:chOff x="5536451" y="5910848"/>
              <a:chExt cx="672342" cy="338554"/>
            </a:xfrm>
          </p:grpSpPr>
          <p:sp>
            <p:nvSpPr>
              <p:cNvPr id="103484" name="Rectangle 65"/>
              <p:cNvSpPr>
                <a:spLocks noChangeArrowheads="1"/>
              </p:cNvSpPr>
              <p:nvPr/>
            </p:nvSpPr>
            <p:spPr bwMode="auto">
              <a:xfrm>
                <a:off x="5535808" y="5995090"/>
                <a:ext cx="171421" cy="170071"/>
              </a:xfrm>
              <a:prstGeom prst="rect">
                <a:avLst/>
              </a:prstGeom>
              <a:solidFill>
                <a:srgbClr val="FFFF00"/>
              </a:solidFill>
              <a:ln w="9525">
                <a:noFill/>
                <a:miter lim="800000"/>
                <a:headEnd/>
                <a:tailEnd/>
              </a:ln>
            </p:spPr>
            <p:txBody>
              <a:bodyPr/>
              <a:lstStyle/>
              <a:p>
                <a:pPr algn="ctr" eaLnBrk="0" fontAlgn="base" hangingPunct="0">
                  <a:spcBef>
                    <a:spcPct val="0"/>
                  </a:spcBef>
                  <a:spcAft>
                    <a:spcPct val="0"/>
                  </a:spcAft>
                </a:pPr>
                <a:endParaRPr lang="en-US" sz="1200" b="1" smtClean="0">
                  <a:solidFill>
                    <a:srgbClr val="FFFFFF"/>
                  </a:solidFill>
                  <a:ea typeface="ＭＳ Ｐゴシック" pitchFamily="34" charset="-128"/>
                  <a:cs typeface="Arial" pitchFamily="34" charset="0"/>
                </a:endParaRPr>
              </a:p>
            </p:txBody>
          </p:sp>
          <p:sp>
            <p:nvSpPr>
              <p:cNvPr id="103485" name="TextBox 66"/>
              <p:cNvSpPr txBox="1">
                <a:spLocks noChangeArrowheads="1"/>
              </p:cNvSpPr>
              <p:nvPr/>
            </p:nvSpPr>
            <p:spPr bwMode="auto">
              <a:xfrm>
                <a:off x="5729450" y="5910848"/>
                <a:ext cx="479343" cy="338554"/>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GB" sz="1600" b="1" smtClean="0">
                    <a:solidFill>
                      <a:srgbClr val="FFFFFF"/>
                    </a:solidFill>
                    <a:ea typeface="ＭＳ Ｐゴシック" pitchFamily="34" charset="-128"/>
                    <a:cs typeface="Arial" pitchFamily="34" charset="0"/>
                  </a:rPr>
                  <a:t>CR</a:t>
                </a:r>
              </a:p>
            </p:txBody>
          </p:sp>
        </p:grpSp>
      </p:grpSp>
      <p:sp>
        <p:nvSpPr>
          <p:cNvPr id="103464" name="TextBox 74"/>
          <p:cNvSpPr txBox="1">
            <a:spLocks noChangeArrowheads="1"/>
          </p:cNvSpPr>
          <p:nvPr/>
        </p:nvSpPr>
        <p:spPr bwMode="auto">
          <a:xfrm>
            <a:off x="4089400" y="4119563"/>
            <a:ext cx="358775"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4+</a:t>
            </a:r>
          </a:p>
        </p:txBody>
      </p:sp>
      <p:sp>
        <p:nvSpPr>
          <p:cNvPr id="103465" name="TextBox 75"/>
          <p:cNvSpPr txBox="1">
            <a:spLocks noChangeArrowheads="1"/>
          </p:cNvSpPr>
          <p:nvPr/>
        </p:nvSpPr>
        <p:spPr bwMode="auto">
          <a:xfrm>
            <a:off x="4511675" y="4183063"/>
            <a:ext cx="444500"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12+</a:t>
            </a:r>
          </a:p>
        </p:txBody>
      </p:sp>
      <p:sp>
        <p:nvSpPr>
          <p:cNvPr id="103466" name="TextBox 76"/>
          <p:cNvSpPr txBox="1">
            <a:spLocks noChangeArrowheads="1"/>
          </p:cNvSpPr>
          <p:nvPr/>
        </p:nvSpPr>
        <p:spPr bwMode="auto">
          <a:xfrm>
            <a:off x="5440363" y="4510088"/>
            <a:ext cx="444500"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22+</a:t>
            </a:r>
          </a:p>
        </p:txBody>
      </p:sp>
      <p:sp>
        <p:nvSpPr>
          <p:cNvPr id="103467" name="TextBox 77"/>
          <p:cNvSpPr txBox="1">
            <a:spLocks noChangeArrowheads="1"/>
          </p:cNvSpPr>
          <p:nvPr/>
        </p:nvSpPr>
        <p:spPr bwMode="auto">
          <a:xfrm>
            <a:off x="5946775" y="4548188"/>
            <a:ext cx="354013"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18</a:t>
            </a:r>
          </a:p>
        </p:txBody>
      </p:sp>
      <p:sp>
        <p:nvSpPr>
          <p:cNvPr id="103468" name="TextBox 78"/>
          <p:cNvSpPr txBox="1">
            <a:spLocks noChangeArrowheads="1"/>
          </p:cNvSpPr>
          <p:nvPr/>
        </p:nvSpPr>
        <p:spPr bwMode="auto">
          <a:xfrm>
            <a:off x="6380163" y="4573588"/>
            <a:ext cx="444500"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44+</a:t>
            </a:r>
          </a:p>
        </p:txBody>
      </p:sp>
      <p:sp>
        <p:nvSpPr>
          <p:cNvPr id="103469" name="TextBox 79"/>
          <p:cNvSpPr txBox="1">
            <a:spLocks noChangeArrowheads="1"/>
          </p:cNvSpPr>
          <p:nvPr/>
        </p:nvSpPr>
        <p:spPr bwMode="auto">
          <a:xfrm>
            <a:off x="6837363" y="5299075"/>
            <a:ext cx="444500"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20+</a:t>
            </a:r>
          </a:p>
        </p:txBody>
      </p:sp>
      <p:sp>
        <p:nvSpPr>
          <p:cNvPr id="103470" name="TextBox 80"/>
          <p:cNvSpPr txBox="1">
            <a:spLocks noChangeArrowheads="1"/>
          </p:cNvSpPr>
          <p:nvPr/>
        </p:nvSpPr>
        <p:spPr bwMode="auto">
          <a:xfrm>
            <a:off x="7308850" y="5445125"/>
            <a:ext cx="446088"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35+</a:t>
            </a:r>
          </a:p>
        </p:txBody>
      </p:sp>
      <p:sp>
        <p:nvSpPr>
          <p:cNvPr id="103471" name="TextBox 81"/>
          <p:cNvSpPr txBox="1">
            <a:spLocks noChangeArrowheads="1"/>
          </p:cNvSpPr>
          <p:nvPr/>
        </p:nvSpPr>
        <p:spPr bwMode="auto">
          <a:xfrm>
            <a:off x="7783513" y="5445125"/>
            <a:ext cx="444500"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48+</a:t>
            </a:r>
          </a:p>
        </p:txBody>
      </p:sp>
      <p:sp>
        <p:nvSpPr>
          <p:cNvPr id="103472" name="TextBox 74"/>
          <p:cNvSpPr txBox="1">
            <a:spLocks noChangeArrowheads="1"/>
          </p:cNvSpPr>
          <p:nvPr/>
        </p:nvSpPr>
        <p:spPr bwMode="auto">
          <a:xfrm>
            <a:off x="2165350" y="3538538"/>
            <a:ext cx="444500" cy="277812"/>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15+</a:t>
            </a:r>
          </a:p>
        </p:txBody>
      </p:sp>
      <p:sp>
        <p:nvSpPr>
          <p:cNvPr id="103473" name="TextBox 74"/>
          <p:cNvSpPr txBox="1">
            <a:spLocks noChangeArrowheads="1"/>
          </p:cNvSpPr>
          <p:nvPr/>
        </p:nvSpPr>
        <p:spPr bwMode="auto">
          <a:xfrm>
            <a:off x="2638425" y="3760788"/>
            <a:ext cx="444500"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16+</a:t>
            </a:r>
          </a:p>
        </p:txBody>
      </p:sp>
      <p:sp>
        <p:nvSpPr>
          <p:cNvPr id="103474" name="TextBox 74"/>
          <p:cNvSpPr txBox="1">
            <a:spLocks noChangeArrowheads="1"/>
          </p:cNvSpPr>
          <p:nvPr/>
        </p:nvSpPr>
        <p:spPr bwMode="auto">
          <a:xfrm>
            <a:off x="3563938" y="3935413"/>
            <a:ext cx="444500"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18+</a:t>
            </a:r>
          </a:p>
        </p:txBody>
      </p:sp>
      <p:sp>
        <p:nvSpPr>
          <p:cNvPr id="103475" name="Rectangle 2"/>
          <p:cNvSpPr>
            <a:spLocks noChangeArrowheads="1"/>
          </p:cNvSpPr>
          <p:nvPr/>
        </p:nvSpPr>
        <p:spPr bwMode="auto">
          <a:xfrm>
            <a:off x="220663" y="5732463"/>
            <a:ext cx="8693150" cy="277812"/>
          </a:xfrm>
          <a:prstGeom prst="rect">
            <a:avLst/>
          </a:prstGeom>
          <a:noFill/>
          <a:ln w="9525">
            <a:noFill/>
            <a:miter lim="800000"/>
            <a:headEnd/>
            <a:tailEnd/>
          </a:ln>
        </p:spPr>
        <p:txBody>
          <a:bodyPr anchor="b">
            <a:spAutoFit/>
          </a:bodyPr>
          <a:lstStyle/>
          <a:p>
            <a:pPr eaLnBrk="0" fontAlgn="base" hangingPunct="0">
              <a:spcBef>
                <a:spcPct val="50000"/>
              </a:spcBef>
              <a:spcAft>
                <a:spcPct val="0"/>
              </a:spcAft>
            </a:pPr>
            <a:endParaRPr lang="en-US" sz="1200" smtClean="0">
              <a:solidFill>
                <a:srgbClr val="FFFFFF"/>
              </a:solidFill>
              <a:ea typeface="ＭＳ Ｐゴシック" pitchFamily="34" charset="-128"/>
              <a:cs typeface="Arial" pitchFamily="34" charset="0"/>
              <a:sym typeface="Marlett" pitchFamily="2" charset="2"/>
            </a:endParaRPr>
          </a:p>
        </p:txBody>
      </p:sp>
      <p:sp>
        <p:nvSpPr>
          <p:cNvPr id="103476" name="TextBox 74"/>
          <p:cNvSpPr txBox="1">
            <a:spLocks noChangeArrowheads="1"/>
          </p:cNvSpPr>
          <p:nvPr/>
        </p:nvSpPr>
        <p:spPr bwMode="auto">
          <a:xfrm>
            <a:off x="5013325" y="4391025"/>
            <a:ext cx="360363" cy="27622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pPr>
            <a:r>
              <a:rPr lang="en-GB" sz="1200" b="1" smtClean="0">
                <a:solidFill>
                  <a:srgbClr val="FFFFFF"/>
                </a:solidFill>
                <a:ea typeface="ＭＳ Ｐゴシック" pitchFamily="34" charset="-128"/>
                <a:cs typeface="Arial" pitchFamily="34" charset="0"/>
              </a:rPr>
              <a:t>8+</a:t>
            </a:r>
          </a:p>
        </p:txBody>
      </p:sp>
      <p:sp>
        <p:nvSpPr>
          <p:cNvPr id="103477" name="TextBox 66"/>
          <p:cNvSpPr txBox="1">
            <a:spLocks noChangeArrowheads="1"/>
          </p:cNvSpPr>
          <p:nvPr/>
        </p:nvSpPr>
        <p:spPr bwMode="auto">
          <a:xfrm>
            <a:off x="3173413" y="3128963"/>
            <a:ext cx="287337" cy="3079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400" b="1" smtClean="0">
                <a:solidFill>
                  <a:srgbClr val="FFFFFF"/>
                </a:solidFill>
                <a:ea typeface="ＭＳ Ｐゴシック" pitchFamily="34" charset="-128"/>
                <a:cs typeface="Arial" pitchFamily="34" charset="0"/>
              </a:rPr>
              <a:t>‡</a:t>
            </a:r>
          </a:p>
        </p:txBody>
      </p:sp>
      <p:sp>
        <p:nvSpPr>
          <p:cNvPr id="103478" name="Rectangle 3"/>
          <p:cNvSpPr>
            <a:spLocks noChangeArrowheads="1"/>
          </p:cNvSpPr>
          <p:nvPr/>
        </p:nvSpPr>
        <p:spPr bwMode="auto">
          <a:xfrm>
            <a:off x="1774825" y="3128963"/>
            <a:ext cx="284163" cy="3079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400" b="1" smtClean="0">
                <a:solidFill>
                  <a:srgbClr val="FFFFFF"/>
                </a:solidFill>
                <a:ea typeface="ＭＳ Ｐゴシック" pitchFamily="34" charset="-128"/>
                <a:cs typeface="Arial" pitchFamily="34" charset="0"/>
              </a:rPr>
              <a:t>†</a:t>
            </a:r>
          </a:p>
        </p:txBody>
      </p:sp>
      <p:sp>
        <p:nvSpPr>
          <p:cNvPr id="103479" name="Text Box 82"/>
          <p:cNvSpPr txBox="1">
            <a:spLocks noChangeArrowheads="1"/>
          </p:cNvSpPr>
          <p:nvPr/>
        </p:nvSpPr>
        <p:spPr bwMode="auto">
          <a:xfrm>
            <a:off x="5970588" y="6477000"/>
            <a:ext cx="2967037" cy="277813"/>
          </a:xfrm>
          <a:prstGeom prst="rect">
            <a:avLst/>
          </a:prstGeom>
          <a:noFill/>
          <a:ln w="9525">
            <a:noFill/>
            <a:miter lim="800000"/>
            <a:headEnd/>
            <a:tailEnd/>
          </a:ln>
        </p:spPr>
        <p:txBody>
          <a:bodyPr wrap="none" lIns="92075" tIns="46038" rIns="92075" bIns="46038">
            <a:spAutoFit/>
          </a:bodyPr>
          <a:lstStyle/>
          <a:p>
            <a:pPr algn="ctr" eaLnBrk="0" fontAlgn="base" hangingPunct="0">
              <a:spcBef>
                <a:spcPct val="50000"/>
              </a:spcBef>
              <a:spcAft>
                <a:spcPct val="0"/>
              </a:spcAft>
            </a:pPr>
            <a:r>
              <a:rPr lang="en-US" sz="1200" smtClean="0">
                <a:solidFill>
                  <a:srgbClr val="FFFFFF"/>
                </a:solidFill>
                <a:ea typeface="ＭＳ Ｐゴシック" pitchFamily="34" charset="-128"/>
                <a:cs typeface="Arial" pitchFamily="34" charset="0"/>
                <a:sym typeface="Marlett" pitchFamily="2" charset="2"/>
              </a:rPr>
              <a:t>Data in the database as of April 19, 2012</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Significant Responses to Crizotinib in Patients with ROS1-Positive NSCLC</a:t>
            </a:r>
          </a:p>
        </p:txBody>
      </p:sp>
      <p:sp>
        <p:nvSpPr>
          <p:cNvPr id="104451" name="TextBox 2"/>
          <p:cNvSpPr txBox="1">
            <a:spLocks noChangeArrowheads="1"/>
          </p:cNvSpPr>
          <p:nvPr/>
        </p:nvSpPr>
        <p:spPr bwMode="auto">
          <a:xfrm>
            <a:off x="1722438" y="5259388"/>
            <a:ext cx="1133475" cy="36988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b="1" smtClean="0">
                <a:solidFill>
                  <a:srgbClr val="FFFFFF"/>
                </a:solidFill>
                <a:ea typeface="ＭＳ Ｐゴシック" pitchFamily="34" charset="-128"/>
                <a:cs typeface="Arial" pitchFamily="34" charset="0"/>
              </a:rPr>
              <a:t>Baseline</a:t>
            </a:r>
          </a:p>
        </p:txBody>
      </p:sp>
      <p:sp>
        <p:nvSpPr>
          <p:cNvPr id="104452" name="TextBox 4"/>
          <p:cNvSpPr txBox="1">
            <a:spLocks noChangeArrowheads="1"/>
          </p:cNvSpPr>
          <p:nvPr/>
        </p:nvSpPr>
        <p:spPr bwMode="auto">
          <a:xfrm>
            <a:off x="5230813" y="5259388"/>
            <a:ext cx="3184525" cy="36988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b="1" smtClean="0">
                <a:solidFill>
                  <a:srgbClr val="FFFFFF"/>
                </a:solidFill>
                <a:ea typeface="ＭＳ Ｐゴシック" pitchFamily="34" charset="-128"/>
                <a:cs typeface="Arial" pitchFamily="34" charset="0"/>
              </a:rPr>
              <a:t>After 3 months of crizotinib</a:t>
            </a:r>
          </a:p>
        </p:txBody>
      </p:sp>
      <p:pic>
        <p:nvPicPr>
          <p:cNvPr id="104453" name="Picture 4"/>
          <p:cNvPicPr>
            <a:picLocks noChangeAspect="1" noChangeArrowheads="1"/>
          </p:cNvPicPr>
          <p:nvPr/>
        </p:nvPicPr>
        <p:blipFill>
          <a:blip r:embed="rId2" cstate="print"/>
          <a:srcRect l="3125" t="39224" r="53140" b="15286"/>
          <a:stretch>
            <a:fillRect/>
          </a:stretch>
        </p:blipFill>
        <p:spPr bwMode="auto">
          <a:xfrm>
            <a:off x="323850" y="1990725"/>
            <a:ext cx="4157663" cy="3243263"/>
          </a:xfrm>
          <a:prstGeom prst="rect">
            <a:avLst/>
          </a:prstGeom>
          <a:noFill/>
          <a:ln w="9525">
            <a:noFill/>
            <a:miter lim="800000"/>
            <a:headEnd/>
            <a:tailEnd/>
          </a:ln>
        </p:spPr>
      </p:pic>
      <p:pic>
        <p:nvPicPr>
          <p:cNvPr id="104454" name="Picture 7"/>
          <p:cNvPicPr>
            <a:picLocks noChangeAspect="1" noChangeArrowheads="1"/>
          </p:cNvPicPr>
          <p:nvPr/>
        </p:nvPicPr>
        <p:blipFill>
          <a:blip r:embed="rId2" cstate="print"/>
          <a:srcRect l="49258" t="35860" r="6735" b="18604"/>
          <a:stretch>
            <a:fillRect/>
          </a:stretch>
        </p:blipFill>
        <p:spPr bwMode="auto">
          <a:xfrm>
            <a:off x="4638675" y="1990725"/>
            <a:ext cx="4183063" cy="3246438"/>
          </a:xfrm>
          <a:prstGeom prst="rect">
            <a:avLst/>
          </a:prstGeom>
          <a:noFill/>
          <a:ln w="9525">
            <a:noFill/>
            <a:miter lim="800000"/>
            <a:headEnd/>
            <a:tailEnd/>
          </a:ln>
        </p:spPr>
      </p:pic>
      <p:sp>
        <p:nvSpPr>
          <p:cNvPr id="104455" name="TextBox 5"/>
          <p:cNvSpPr txBox="1">
            <a:spLocks noChangeArrowheads="1"/>
          </p:cNvSpPr>
          <p:nvPr/>
        </p:nvSpPr>
        <p:spPr bwMode="auto">
          <a:xfrm>
            <a:off x="5880100" y="6475413"/>
            <a:ext cx="3059113" cy="2778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smtClean="0">
                <a:solidFill>
                  <a:srgbClr val="FFFFFF"/>
                </a:solidFill>
                <a:ea typeface="ＭＳ Ｐゴシック" pitchFamily="34" charset="-128"/>
                <a:cs typeface="Arial" pitchFamily="34" charset="0"/>
              </a:rPr>
              <a:t>Bergethon et al., JCO 30(8): 863-70, 2012</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79388" y="1557338"/>
            <a:ext cx="8712200" cy="4211637"/>
          </a:xfrm>
          <a:prstGeom prst="rect">
            <a:avLst/>
          </a:prstGeom>
          <a:noFill/>
          <a:ln w="9525">
            <a:noFill/>
            <a:miter lim="800000"/>
            <a:headEnd/>
            <a:tailEnd/>
          </a:ln>
        </p:spPr>
        <p:txBody>
          <a:bodyPr>
            <a:spAutoFit/>
          </a:bodyPr>
          <a:lstStyle/>
          <a:p>
            <a:pPr algn="just" fontAlgn="base">
              <a:spcBef>
                <a:spcPct val="0"/>
              </a:spcBef>
              <a:spcAft>
                <a:spcPct val="0"/>
              </a:spcAft>
              <a:buFontTx/>
              <a:buBlip>
                <a:blip r:embed="rId2"/>
              </a:buBlip>
            </a:pPr>
            <a:r>
              <a:rPr lang="it-IT" smtClean="0">
                <a:solidFill>
                  <a:srgbClr val="FFFF00"/>
                </a:solidFill>
                <a:cs typeface="Arial" pitchFamily="34" charset="0"/>
              </a:rPr>
              <a:t> </a:t>
            </a:r>
            <a:r>
              <a:rPr lang="it-IT" b="1" smtClean="0">
                <a:solidFill>
                  <a:srgbClr val="0033CC"/>
                </a:solidFill>
                <a:cs typeface="Arial" pitchFamily="34" charset="0"/>
              </a:rPr>
              <a:t>June 2011</a:t>
            </a:r>
            <a:r>
              <a:rPr lang="it-IT" smtClean="0">
                <a:solidFill>
                  <a:srgbClr val="000000"/>
                </a:solidFill>
                <a:cs typeface="Arial" pitchFamily="34" charset="0"/>
              </a:rPr>
              <a:t>  superior right lobectomy + lymphadenectomy for G3 lung adenocarcinoma Stage IA (pT1aN0MO, TMN 7° edition). The subsequent radiological controls were negative until June 2012. </a:t>
            </a:r>
          </a:p>
          <a:p>
            <a:pPr algn="just" fontAlgn="base">
              <a:spcBef>
                <a:spcPct val="0"/>
              </a:spcBef>
              <a:spcAft>
                <a:spcPct val="0"/>
              </a:spcAft>
            </a:pPr>
            <a:endParaRPr lang="it-IT" smtClean="0">
              <a:solidFill>
                <a:srgbClr val="000000"/>
              </a:solidFill>
              <a:cs typeface="Arial" pitchFamily="34" charset="0"/>
            </a:endParaRPr>
          </a:p>
          <a:p>
            <a:pPr fontAlgn="base">
              <a:spcBef>
                <a:spcPct val="0"/>
              </a:spcBef>
              <a:spcAft>
                <a:spcPct val="0"/>
              </a:spcAft>
              <a:buFontTx/>
              <a:buBlip>
                <a:blip r:embed="rId2"/>
              </a:buBlip>
            </a:pPr>
            <a:r>
              <a:rPr lang="it-IT" smtClean="0">
                <a:solidFill>
                  <a:srgbClr val="FFFF00"/>
                </a:solidFill>
                <a:cs typeface="Arial" pitchFamily="34" charset="0"/>
              </a:rPr>
              <a:t> </a:t>
            </a:r>
            <a:r>
              <a:rPr lang="it-IT" b="1" smtClean="0">
                <a:solidFill>
                  <a:srgbClr val="0033CC"/>
                </a:solidFill>
                <a:cs typeface="Arial" pitchFamily="34" charset="0"/>
              </a:rPr>
              <a:t>June 2012:</a:t>
            </a:r>
            <a:r>
              <a:rPr lang="it-IT" smtClean="0">
                <a:solidFill>
                  <a:srgbClr val="000000"/>
                </a:solidFill>
                <a:cs typeface="Arial" pitchFamily="34" charset="0"/>
              </a:rPr>
              <a:t> A CT scan showed  disease recurrence with multiple bilateral mediastinal nodes</a:t>
            </a:r>
          </a:p>
          <a:p>
            <a:pPr fontAlgn="base">
              <a:spcBef>
                <a:spcPct val="0"/>
              </a:spcBef>
              <a:spcAft>
                <a:spcPct val="0"/>
              </a:spcAft>
            </a:pPr>
            <a:endParaRPr lang="it-IT" smtClean="0">
              <a:solidFill>
                <a:srgbClr val="000000"/>
              </a:solidFill>
              <a:cs typeface="Arial" pitchFamily="34" charset="0"/>
            </a:endParaRPr>
          </a:p>
          <a:p>
            <a:pPr fontAlgn="base">
              <a:spcBef>
                <a:spcPct val="0"/>
              </a:spcBef>
              <a:spcAft>
                <a:spcPct val="0"/>
              </a:spcAft>
            </a:pPr>
            <a:r>
              <a:rPr lang="it-IT" b="1" smtClean="0">
                <a:solidFill>
                  <a:srgbClr val="000000"/>
                </a:solidFill>
                <a:cs typeface="Arial" pitchFamily="34" charset="0"/>
              </a:rPr>
              <a:t>Molecular Analysis:</a:t>
            </a:r>
            <a:r>
              <a:rPr lang="it-IT" smtClean="0">
                <a:solidFill>
                  <a:srgbClr val="000000"/>
                </a:solidFill>
                <a:cs typeface="Arial" pitchFamily="34" charset="0"/>
              </a:rPr>
              <a:t> EGFR and K-RAS wild type, FISH for EML4-ALK negative, ERCC1 high, TS low; </a:t>
            </a:r>
            <a:r>
              <a:rPr lang="it-IT" b="1" u="sng" smtClean="0">
                <a:solidFill>
                  <a:srgbClr val="000000"/>
                </a:solidFill>
                <a:cs typeface="Arial" pitchFamily="34" charset="0"/>
              </a:rPr>
              <a:t>ROS1 rearrangement positive</a:t>
            </a:r>
          </a:p>
          <a:p>
            <a:pPr fontAlgn="base">
              <a:spcBef>
                <a:spcPct val="0"/>
              </a:spcBef>
              <a:spcAft>
                <a:spcPct val="0"/>
              </a:spcAft>
            </a:pPr>
            <a:endParaRPr lang="it-IT" b="1" u="sng" smtClean="0">
              <a:solidFill>
                <a:srgbClr val="000000"/>
              </a:solidFill>
              <a:cs typeface="Arial" pitchFamily="34" charset="0"/>
            </a:endParaRPr>
          </a:p>
          <a:p>
            <a:pPr fontAlgn="base">
              <a:spcBef>
                <a:spcPct val="0"/>
              </a:spcBef>
              <a:spcAft>
                <a:spcPct val="0"/>
              </a:spcAft>
              <a:buFontTx/>
              <a:buBlip>
                <a:blip r:embed="rId2"/>
              </a:buBlip>
            </a:pPr>
            <a:r>
              <a:rPr lang="it-IT" smtClean="0">
                <a:solidFill>
                  <a:srgbClr val="FFFF00"/>
                </a:solidFill>
                <a:cs typeface="Arial" pitchFamily="34" charset="0"/>
              </a:rPr>
              <a:t> </a:t>
            </a:r>
            <a:r>
              <a:rPr lang="it-IT" b="1" smtClean="0">
                <a:solidFill>
                  <a:srgbClr val="0033CC"/>
                </a:solidFill>
                <a:cs typeface="Arial" pitchFamily="34" charset="0"/>
              </a:rPr>
              <a:t>June-July 2012:</a:t>
            </a:r>
            <a:r>
              <a:rPr lang="it-IT" smtClean="0">
                <a:solidFill>
                  <a:srgbClr val="FFFF00"/>
                </a:solidFill>
                <a:cs typeface="Arial" pitchFamily="34" charset="0"/>
              </a:rPr>
              <a:t> </a:t>
            </a:r>
            <a:r>
              <a:rPr lang="it-IT" smtClean="0">
                <a:solidFill>
                  <a:srgbClr val="000000"/>
                </a:solidFill>
                <a:cs typeface="Arial" pitchFamily="34" charset="0"/>
              </a:rPr>
              <a:t>After 2 cycles of ciplatin + pemetrexed </a:t>
            </a:r>
            <a:r>
              <a:rPr lang="it-IT" smtClean="0">
                <a:solidFill>
                  <a:srgbClr val="000000"/>
                </a:solidFill>
                <a:cs typeface="Arial" pitchFamily="34" charset="0"/>
                <a:sym typeface="Wingdings" pitchFamily="2" charset="2"/>
              </a:rPr>
              <a:t> nodal disease progression and appearance of pericardial effusion</a:t>
            </a:r>
            <a:endParaRPr lang="it-IT" b="1" smtClean="0">
              <a:solidFill>
                <a:srgbClr val="000000"/>
              </a:solidFill>
              <a:cs typeface="Arial" pitchFamily="34" charset="0"/>
            </a:endParaRPr>
          </a:p>
          <a:p>
            <a:pPr fontAlgn="base">
              <a:spcBef>
                <a:spcPct val="0"/>
              </a:spcBef>
              <a:spcAft>
                <a:spcPct val="0"/>
              </a:spcAft>
              <a:buFontTx/>
              <a:buBlip>
                <a:blip r:embed="rId2"/>
              </a:buBlip>
            </a:pPr>
            <a:endParaRPr lang="it-IT" smtClean="0">
              <a:solidFill>
                <a:srgbClr val="000000"/>
              </a:solidFill>
              <a:cs typeface="Arial" pitchFamily="34" charset="0"/>
            </a:endParaRPr>
          </a:p>
          <a:p>
            <a:pPr fontAlgn="base">
              <a:spcBef>
                <a:spcPct val="0"/>
              </a:spcBef>
              <a:spcAft>
                <a:spcPct val="0"/>
              </a:spcAft>
              <a:buFontTx/>
              <a:buBlip>
                <a:blip r:embed="rId2"/>
              </a:buBlip>
            </a:pPr>
            <a:r>
              <a:rPr lang="it-IT" smtClean="0">
                <a:solidFill>
                  <a:srgbClr val="FFFF00"/>
                </a:solidFill>
                <a:cs typeface="Arial" pitchFamily="34" charset="0"/>
              </a:rPr>
              <a:t> </a:t>
            </a:r>
            <a:r>
              <a:rPr lang="it-IT" b="1" smtClean="0">
                <a:solidFill>
                  <a:srgbClr val="0033CC"/>
                </a:solidFill>
                <a:cs typeface="Arial" pitchFamily="34" charset="0"/>
              </a:rPr>
              <a:t>20 August 2012:</a:t>
            </a:r>
            <a:r>
              <a:rPr lang="it-IT" smtClean="0">
                <a:solidFill>
                  <a:srgbClr val="FFFF00"/>
                </a:solidFill>
                <a:cs typeface="Arial" pitchFamily="34" charset="0"/>
              </a:rPr>
              <a:t> </a:t>
            </a:r>
            <a:r>
              <a:rPr lang="it-IT" smtClean="0">
                <a:solidFill>
                  <a:srgbClr val="000000"/>
                </a:solidFill>
                <a:cs typeface="Arial" pitchFamily="34" charset="0"/>
              </a:rPr>
              <a:t>Patient was started on crizotinib 250 mg x 2</a:t>
            </a:r>
            <a:endParaRPr lang="it-IT" b="1" smtClean="0">
              <a:solidFill>
                <a:srgbClr val="000000"/>
              </a:solidFill>
              <a:cs typeface="Arial" pitchFamily="34" charset="0"/>
            </a:endParaRPr>
          </a:p>
          <a:p>
            <a:pPr fontAlgn="base">
              <a:spcBef>
                <a:spcPct val="0"/>
              </a:spcBef>
              <a:spcAft>
                <a:spcPct val="0"/>
              </a:spcAft>
            </a:pPr>
            <a:endParaRPr lang="it-IT" b="1" smtClean="0">
              <a:solidFill>
                <a:srgbClr val="000000"/>
              </a:solidFill>
              <a:cs typeface="Arial" pitchFamily="34" charset="0"/>
            </a:endParaRPr>
          </a:p>
        </p:txBody>
      </p:sp>
      <p:sp>
        <p:nvSpPr>
          <p:cNvPr id="106499" name="Text Box 3"/>
          <p:cNvSpPr txBox="1">
            <a:spLocks noChangeArrowheads="1"/>
          </p:cNvSpPr>
          <p:nvPr/>
        </p:nvSpPr>
        <p:spPr bwMode="auto">
          <a:xfrm>
            <a:off x="323850" y="549275"/>
            <a:ext cx="1800225" cy="406400"/>
          </a:xfrm>
          <a:prstGeom prst="rect">
            <a:avLst/>
          </a:prstGeom>
          <a:solidFill>
            <a:srgbClr val="FF0000"/>
          </a:solidFill>
          <a:ln w="9525">
            <a:solidFill>
              <a:srgbClr val="FFFF00"/>
            </a:solidFill>
            <a:miter lim="800000"/>
            <a:headEnd/>
            <a:tailEnd/>
          </a:ln>
        </p:spPr>
        <p:txBody>
          <a:bodyPr>
            <a:spAutoFit/>
          </a:bodyPr>
          <a:lstStyle/>
          <a:p>
            <a:pPr fontAlgn="base">
              <a:spcBef>
                <a:spcPct val="50000"/>
              </a:spcBef>
              <a:spcAft>
                <a:spcPct val="0"/>
              </a:spcAft>
            </a:pPr>
            <a:r>
              <a:rPr lang="it-IT" sz="2000" b="1" smtClean="0">
                <a:solidFill>
                  <a:srgbClr val="000000"/>
                </a:solidFill>
                <a:cs typeface="Arial" pitchFamily="34" charset="0"/>
              </a:rPr>
              <a:t>Case Report </a:t>
            </a:r>
          </a:p>
        </p:txBody>
      </p:sp>
      <p:sp>
        <p:nvSpPr>
          <p:cNvPr id="106500" name="Rectangle 4"/>
          <p:cNvSpPr>
            <a:spLocks noChangeArrowheads="1"/>
          </p:cNvSpPr>
          <p:nvPr/>
        </p:nvSpPr>
        <p:spPr bwMode="auto">
          <a:xfrm>
            <a:off x="2555875" y="549275"/>
            <a:ext cx="3676650" cy="366713"/>
          </a:xfrm>
          <a:prstGeom prst="rect">
            <a:avLst/>
          </a:prstGeom>
          <a:noFill/>
          <a:ln w="9525">
            <a:noFill/>
            <a:miter lim="800000"/>
            <a:headEnd/>
            <a:tailEnd/>
          </a:ln>
        </p:spPr>
        <p:txBody>
          <a:bodyPr wrap="none">
            <a:spAutoFit/>
          </a:bodyPr>
          <a:lstStyle/>
          <a:p>
            <a:pPr fontAlgn="base">
              <a:spcBef>
                <a:spcPct val="0"/>
              </a:spcBef>
              <a:spcAft>
                <a:spcPct val="0"/>
              </a:spcAft>
            </a:pPr>
            <a:r>
              <a:rPr lang="it-IT" smtClean="0">
                <a:solidFill>
                  <a:srgbClr val="000000"/>
                </a:solidFill>
                <a:cs typeface="Arial" pitchFamily="34" charset="0"/>
              </a:rPr>
              <a:t>46-ys-old </a:t>
            </a:r>
            <a:r>
              <a:rPr lang="it-IT" b="1" smtClean="0">
                <a:solidFill>
                  <a:srgbClr val="000000"/>
                </a:solidFill>
                <a:cs typeface="Arial" pitchFamily="34" charset="0"/>
              </a:rPr>
              <a:t>light ex-smoker</a:t>
            </a:r>
            <a:r>
              <a:rPr lang="it-IT" smtClean="0">
                <a:solidFill>
                  <a:srgbClr val="000000"/>
                </a:solidFill>
                <a:cs typeface="Arial" pitchFamily="34" charset="0"/>
              </a:rPr>
              <a:t> woman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p:cNvPicPr>
            <a:picLocks noChangeAspect="1" noChangeArrowheads="1"/>
          </p:cNvPicPr>
          <p:nvPr/>
        </p:nvPicPr>
        <p:blipFill>
          <a:blip r:embed="rId2" cstate="print"/>
          <a:srcRect l="51746" t="15111" r="8650" b="46016"/>
          <a:stretch>
            <a:fillRect/>
          </a:stretch>
        </p:blipFill>
        <p:spPr bwMode="auto">
          <a:xfrm>
            <a:off x="468313" y="908050"/>
            <a:ext cx="8207375" cy="480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p:cNvPicPr>
            <a:picLocks noChangeAspect="1" noChangeArrowheads="1"/>
          </p:cNvPicPr>
          <p:nvPr/>
        </p:nvPicPr>
        <p:blipFill>
          <a:blip r:embed="rId2" cstate="print"/>
          <a:srcRect l="38170" t="19490" r="38170" b="12601"/>
          <a:stretch>
            <a:fillRect/>
          </a:stretch>
        </p:blipFill>
        <p:spPr bwMode="auto">
          <a:xfrm>
            <a:off x="1258888" y="1196975"/>
            <a:ext cx="2522537" cy="4967288"/>
          </a:xfrm>
          <a:prstGeom prst="rect">
            <a:avLst/>
          </a:prstGeom>
          <a:noFill/>
          <a:ln w="12700">
            <a:solidFill>
              <a:srgbClr val="3366FF"/>
            </a:solidFill>
            <a:miter lim="800000"/>
            <a:headEnd/>
            <a:tailEnd/>
          </a:ln>
        </p:spPr>
      </p:pic>
      <p:pic>
        <p:nvPicPr>
          <p:cNvPr id="108547" name="Picture 6"/>
          <p:cNvPicPr>
            <a:picLocks noChangeAspect="1" noChangeArrowheads="1"/>
          </p:cNvPicPr>
          <p:nvPr/>
        </p:nvPicPr>
        <p:blipFill>
          <a:blip r:embed="rId3" cstate="print"/>
          <a:srcRect l="37653" t="20474" r="37985" b="13585"/>
          <a:stretch>
            <a:fillRect/>
          </a:stretch>
        </p:blipFill>
        <p:spPr bwMode="auto">
          <a:xfrm>
            <a:off x="5651500" y="1268413"/>
            <a:ext cx="2376488" cy="4824412"/>
          </a:xfrm>
          <a:prstGeom prst="rect">
            <a:avLst/>
          </a:prstGeom>
          <a:noFill/>
          <a:ln w="12700">
            <a:solidFill>
              <a:srgbClr val="3366FF"/>
            </a:solidFill>
            <a:miter lim="800000"/>
            <a:headEnd/>
            <a:tailEnd/>
          </a:ln>
        </p:spPr>
      </p:pic>
      <p:sp>
        <p:nvSpPr>
          <p:cNvPr id="108548" name="Line 7"/>
          <p:cNvSpPr>
            <a:spLocks noChangeShapeType="1"/>
          </p:cNvSpPr>
          <p:nvPr/>
        </p:nvSpPr>
        <p:spPr bwMode="auto">
          <a:xfrm>
            <a:off x="1547813" y="3068638"/>
            <a:ext cx="647700" cy="0"/>
          </a:xfrm>
          <a:prstGeom prst="line">
            <a:avLst/>
          </a:prstGeom>
          <a:noFill/>
          <a:ln w="25400">
            <a:solidFill>
              <a:srgbClr val="FF0000"/>
            </a:solidFill>
            <a:round/>
            <a:headEnd/>
            <a:tailEnd type="triangle" w="med" len="med"/>
          </a:ln>
        </p:spPr>
        <p:txBody>
          <a:bodyPr/>
          <a:lstStyle/>
          <a:p>
            <a:pPr fontAlgn="base">
              <a:spcBef>
                <a:spcPct val="0"/>
              </a:spcBef>
              <a:spcAft>
                <a:spcPct val="0"/>
              </a:spcAft>
            </a:pPr>
            <a:endParaRPr lang="en-US" smtClean="0">
              <a:solidFill>
                <a:srgbClr val="000000"/>
              </a:solidFill>
              <a:cs typeface="Arial" pitchFamily="34" charset="0"/>
            </a:endParaRPr>
          </a:p>
        </p:txBody>
      </p:sp>
      <p:sp>
        <p:nvSpPr>
          <p:cNvPr id="108549" name="Text Box 8"/>
          <p:cNvSpPr txBox="1">
            <a:spLocks noChangeArrowheads="1"/>
          </p:cNvSpPr>
          <p:nvPr/>
        </p:nvSpPr>
        <p:spPr bwMode="auto">
          <a:xfrm>
            <a:off x="971550" y="404813"/>
            <a:ext cx="3455988" cy="376237"/>
          </a:xfrm>
          <a:prstGeom prst="rect">
            <a:avLst/>
          </a:prstGeom>
          <a:solidFill>
            <a:srgbClr val="FFFF00"/>
          </a:solidFill>
          <a:ln w="9525">
            <a:solidFill>
              <a:srgbClr val="3366FF"/>
            </a:solidFill>
            <a:miter lim="800000"/>
            <a:headEnd/>
            <a:tailEnd/>
          </a:ln>
        </p:spPr>
        <p:txBody>
          <a:bodyPr>
            <a:spAutoFit/>
          </a:bodyPr>
          <a:lstStyle/>
          <a:p>
            <a:pPr fontAlgn="base">
              <a:spcBef>
                <a:spcPct val="50000"/>
              </a:spcBef>
              <a:spcAft>
                <a:spcPct val="0"/>
              </a:spcAft>
            </a:pPr>
            <a:r>
              <a:rPr lang="it-IT" smtClean="0">
                <a:solidFill>
                  <a:srgbClr val="000000"/>
                </a:solidFill>
                <a:cs typeface="Arial" pitchFamily="34" charset="0"/>
              </a:rPr>
              <a:t>  August 2012: Start crizotinib</a:t>
            </a:r>
          </a:p>
        </p:txBody>
      </p:sp>
      <p:sp>
        <p:nvSpPr>
          <p:cNvPr id="108550" name="Text Box 9"/>
          <p:cNvSpPr txBox="1">
            <a:spLocks noChangeArrowheads="1"/>
          </p:cNvSpPr>
          <p:nvPr/>
        </p:nvSpPr>
        <p:spPr bwMode="auto">
          <a:xfrm>
            <a:off x="5219700" y="404813"/>
            <a:ext cx="3455988" cy="376237"/>
          </a:xfrm>
          <a:prstGeom prst="rect">
            <a:avLst/>
          </a:prstGeom>
          <a:solidFill>
            <a:srgbClr val="FFFF00"/>
          </a:solidFill>
          <a:ln w="9525">
            <a:solidFill>
              <a:schemeClr val="tx1"/>
            </a:solidFill>
            <a:miter lim="800000"/>
            <a:headEnd/>
            <a:tailEnd/>
          </a:ln>
        </p:spPr>
        <p:txBody>
          <a:bodyPr>
            <a:spAutoFit/>
          </a:bodyPr>
          <a:lstStyle/>
          <a:p>
            <a:pPr fontAlgn="base">
              <a:spcBef>
                <a:spcPct val="50000"/>
              </a:spcBef>
              <a:spcAft>
                <a:spcPct val="0"/>
              </a:spcAft>
            </a:pPr>
            <a:r>
              <a:rPr lang="it-IT" smtClean="0">
                <a:solidFill>
                  <a:srgbClr val="000000"/>
                </a:solidFill>
                <a:cs typeface="Arial" pitchFamily="34" charset="0"/>
              </a:rPr>
              <a:t>  After 1 month of  crizotinib</a:t>
            </a:r>
          </a:p>
        </p:txBody>
      </p:sp>
      <p:sp>
        <p:nvSpPr>
          <p:cNvPr id="108551" name="Text Box 10"/>
          <p:cNvSpPr txBox="1">
            <a:spLocks noChangeArrowheads="1"/>
          </p:cNvSpPr>
          <p:nvPr/>
        </p:nvSpPr>
        <p:spPr bwMode="auto">
          <a:xfrm>
            <a:off x="5867400" y="6308725"/>
            <a:ext cx="2016125" cy="314325"/>
          </a:xfrm>
          <a:prstGeom prst="rect">
            <a:avLst/>
          </a:prstGeom>
          <a:noFill/>
          <a:ln w="9525">
            <a:solidFill>
              <a:srgbClr val="FFFF00"/>
            </a:solidFill>
            <a:miter lim="800000"/>
            <a:headEnd/>
            <a:tailEnd/>
          </a:ln>
        </p:spPr>
        <p:txBody>
          <a:bodyPr>
            <a:spAutoFit/>
          </a:bodyPr>
          <a:lstStyle/>
          <a:p>
            <a:pPr fontAlgn="base">
              <a:spcBef>
                <a:spcPct val="50000"/>
              </a:spcBef>
              <a:spcAft>
                <a:spcPct val="0"/>
              </a:spcAft>
            </a:pPr>
            <a:r>
              <a:rPr lang="it-IT" sz="1400" b="1" smtClean="0">
                <a:solidFill>
                  <a:srgbClr val="000000"/>
                </a:solidFill>
                <a:cs typeface="Arial" pitchFamily="34" charset="0"/>
              </a:rPr>
              <a:t>Almost disappeared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5400" b="1" dirty="0" smtClean="0">
                <a:solidFill>
                  <a:srgbClr val="00B0F0"/>
                </a:solidFill>
              </a:rPr>
              <a:t>Cancer research at the roundabout</a:t>
            </a:r>
            <a:endParaRPr lang="en-US" sz="5400" b="1" dirty="0">
              <a:solidFill>
                <a:srgbClr val="00B0F0"/>
              </a:solidFill>
            </a:endParaRPr>
          </a:p>
        </p:txBody>
      </p:sp>
      <p:sp>
        <p:nvSpPr>
          <p:cNvPr id="3" name="Segnaposto contenuto 2"/>
          <p:cNvSpPr>
            <a:spLocks noGrp="1"/>
          </p:cNvSpPr>
          <p:nvPr>
            <p:ph idx="1"/>
          </p:nvPr>
        </p:nvSpPr>
        <p:spPr>
          <a:xfrm>
            <a:off x="539552" y="1988840"/>
            <a:ext cx="8229600" cy="4525963"/>
          </a:xfrm>
        </p:spPr>
        <p:txBody>
          <a:bodyPr>
            <a:normAutofit/>
          </a:bodyPr>
          <a:lstStyle/>
          <a:p>
            <a:r>
              <a:rPr lang="en-US" sz="2800" b="1" dirty="0" smtClean="0"/>
              <a:t>Cancer is a genetic somatic disease (5% inherited)</a:t>
            </a:r>
          </a:p>
          <a:p>
            <a:r>
              <a:rPr lang="en-US" sz="2800" b="1" dirty="0" smtClean="0"/>
              <a:t>It originates from stem cells</a:t>
            </a:r>
          </a:p>
          <a:p>
            <a:r>
              <a:rPr lang="en-US" sz="2800" b="1" dirty="0" smtClean="0"/>
              <a:t>It is caused by genetic alterations of a handful of genes </a:t>
            </a:r>
          </a:p>
          <a:p>
            <a:r>
              <a:rPr lang="en-US" sz="2800" b="1" dirty="0" smtClean="0"/>
              <a:t>It is often possible to identify these genetic lesions by molecular diagnosis</a:t>
            </a:r>
          </a:p>
          <a:p>
            <a:r>
              <a:rPr lang="en-US" sz="2800" b="1" dirty="0" smtClean="0"/>
              <a:t>“Target” therapy is only effective when aimed at the alteration of the driver gene (s)</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4"/>
          <p:cNvPicPr>
            <a:picLocks noChangeAspect="1" noChangeArrowheads="1"/>
          </p:cNvPicPr>
          <p:nvPr/>
        </p:nvPicPr>
        <p:blipFill>
          <a:blip r:embed="rId2" cstate="print"/>
          <a:srcRect/>
          <a:stretch>
            <a:fillRect/>
          </a:stretch>
        </p:blipFill>
        <p:spPr bwMode="auto">
          <a:xfrm>
            <a:off x="0" y="1588"/>
            <a:ext cx="9144000" cy="6854825"/>
          </a:xfrm>
          <a:prstGeom prst="rect">
            <a:avLst/>
          </a:prstGeom>
          <a:noFill/>
          <a:ln w="9525">
            <a:noFill/>
            <a:miter lim="800000"/>
            <a:headEnd/>
            <a:tailEnd/>
          </a:ln>
        </p:spPr>
      </p:pic>
      <p:sp>
        <p:nvSpPr>
          <p:cNvPr id="44035" name="Text Box 3"/>
          <p:cNvSpPr txBox="1">
            <a:spLocks noChangeArrowheads="1"/>
          </p:cNvSpPr>
          <p:nvPr/>
        </p:nvSpPr>
        <p:spPr bwMode="auto">
          <a:xfrm>
            <a:off x="4038600" y="1593850"/>
            <a:ext cx="1476375" cy="590550"/>
          </a:xfrm>
          <a:prstGeom prst="rect">
            <a:avLst/>
          </a:prstGeom>
          <a:solidFill>
            <a:srgbClr val="00FFFF"/>
          </a:solidFill>
          <a:ln w="9525">
            <a:solidFill>
              <a:schemeClr val="tx1"/>
            </a:solidFill>
            <a:miter lim="800000"/>
            <a:headEnd/>
            <a:tailEnd/>
          </a:ln>
        </p:spPr>
        <p:txBody>
          <a:bodyPr wrap="none">
            <a:spAutoFit/>
          </a:bodyPr>
          <a:lstStyle/>
          <a:p>
            <a:pPr fontAlgn="base">
              <a:spcBef>
                <a:spcPct val="0"/>
              </a:spcBef>
              <a:spcAft>
                <a:spcPct val="0"/>
              </a:spcAft>
            </a:pPr>
            <a:r>
              <a:rPr lang="it-IT" sz="1600" smtClean="0">
                <a:solidFill>
                  <a:srgbClr val="000000"/>
                </a:solidFill>
                <a:latin typeface="Arial Rounded MT Bold" pitchFamily="34" charset="0"/>
              </a:rPr>
              <a:t>Uncontrolled</a:t>
            </a:r>
          </a:p>
          <a:p>
            <a:pPr fontAlgn="base">
              <a:spcBef>
                <a:spcPct val="0"/>
              </a:spcBef>
              <a:spcAft>
                <a:spcPct val="0"/>
              </a:spcAft>
            </a:pPr>
            <a:r>
              <a:rPr lang="it-IT" sz="1600" smtClean="0">
                <a:solidFill>
                  <a:srgbClr val="000000"/>
                </a:solidFill>
                <a:latin typeface="Arial Rounded MT Bold" pitchFamily="34" charset="0"/>
              </a:rPr>
              <a:t>growth</a:t>
            </a:r>
          </a:p>
        </p:txBody>
      </p:sp>
      <p:sp>
        <p:nvSpPr>
          <p:cNvPr id="44036" name="Text Box 4"/>
          <p:cNvSpPr txBox="1">
            <a:spLocks noChangeArrowheads="1"/>
          </p:cNvSpPr>
          <p:nvPr/>
        </p:nvSpPr>
        <p:spPr bwMode="auto">
          <a:xfrm>
            <a:off x="7086600" y="1905000"/>
            <a:ext cx="1030288" cy="590550"/>
          </a:xfrm>
          <a:prstGeom prst="rect">
            <a:avLst/>
          </a:prstGeom>
          <a:solidFill>
            <a:srgbClr val="FF9900"/>
          </a:solidFill>
          <a:ln w="9525">
            <a:solidFill>
              <a:schemeClr val="tx1"/>
            </a:solidFill>
            <a:miter lim="800000"/>
            <a:headEnd/>
            <a:tailEnd/>
          </a:ln>
        </p:spPr>
        <p:txBody>
          <a:bodyPr wrap="none">
            <a:spAutoFit/>
          </a:bodyPr>
          <a:lstStyle/>
          <a:p>
            <a:pPr fontAlgn="base">
              <a:spcBef>
                <a:spcPct val="0"/>
              </a:spcBef>
              <a:spcAft>
                <a:spcPct val="0"/>
              </a:spcAft>
            </a:pPr>
            <a:r>
              <a:rPr lang="it-IT" sz="1600" smtClean="0">
                <a:solidFill>
                  <a:srgbClr val="000000"/>
                </a:solidFill>
                <a:latin typeface="Arial Rounded MT Bold" pitchFamily="34" charset="0"/>
              </a:rPr>
              <a:t>Growth</a:t>
            </a:r>
          </a:p>
          <a:p>
            <a:pPr fontAlgn="base">
              <a:spcBef>
                <a:spcPct val="0"/>
              </a:spcBef>
              <a:spcAft>
                <a:spcPct val="0"/>
              </a:spcAft>
            </a:pPr>
            <a:r>
              <a:rPr lang="it-IT" sz="1600" smtClean="0">
                <a:solidFill>
                  <a:srgbClr val="000000"/>
                </a:solidFill>
                <a:latin typeface="Arial Rounded MT Bold" pitchFamily="34" charset="0"/>
              </a:rPr>
              <a:t>pathway</a:t>
            </a:r>
          </a:p>
        </p:txBody>
      </p:sp>
      <p:sp>
        <p:nvSpPr>
          <p:cNvPr id="44037" name="Text Box 5"/>
          <p:cNvSpPr txBox="1">
            <a:spLocks noChangeArrowheads="1"/>
          </p:cNvSpPr>
          <p:nvPr/>
        </p:nvSpPr>
        <p:spPr bwMode="auto">
          <a:xfrm>
            <a:off x="3962400" y="4572000"/>
            <a:ext cx="1465263" cy="925513"/>
          </a:xfrm>
          <a:prstGeom prst="rect">
            <a:avLst/>
          </a:prstGeom>
          <a:solidFill>
            <a:srgbClr val="FF66CC"/>
          </a:solidFill>
          <a:ln w="9525">
            <a:solidFill>
              <a:schemeClr val="tx1"/>
            </a:solidFill>
            <a:miter lim="800000"/>
            <a:headEnd/>
            <a:tailEnd/>
          </a:ln>
        </p:spPr>
        <p:txBody>
          <a:bodyPr wrap="none">
            <a:spAutoFit/>
          </a:bodyPr>
          <a:lstStyle/>
          <a:p>
            <a:pPr fontAlgn="base">
              <a:spcBef>
                <a:spcPct val="0"/>
              </a:spcBef>
              <a:spcAft>
                <a:spcPct val="0"/>
              </a:spcAft>
            </a:pPr>
            <a:r>
              <a:rPr lang="it-IT" smtClean="0">
                <a:solidFill>
                  <a:srgbClr val="000000"/>
                </a:solidFill>
                <a:latin typeface="Arial Rounded MT Bold" pitchFamily="34" charset="0"/>
              </a:rPr>
              <a:t>Metastasis-</a:t>
            </a:r>
          </a:p>
          <a:p>
            <a:pPr fontAlgn="base">
              <a:spcBef>
                <a:spcPct val="0"/>
              </a:spcBef>
              <a:spcAft>
                <a:spcPct val="0"/>
              </a:spcAft>
            </a:pPr>
            <a:r>
              <a:rPr lang="it-IT" smtClean="0">
                <a:solidFill>
                  <a:srgbClr val="000000"/>
                </a:solidFill>
                <a:latin typeface="Arial Rounded MT Bold" pitchFamily="34" charset="0"/>
              </a:rPr>
              <a:t>Related</a:t>
            </a:r>
          </a:p>
          <a:p>
            <a:pPr fontAlgn="base">
              <a:spcBef>
                <a:spcPct val="0"/>
              </a:spcBef>
              <a:spcAft>
                <a:spcPct val="0"/>
              </a:spcAft>
            </a:pPr>
            <a:r>
              <a:rPr lang="it-IT" smtClean="0">
                <a:solidFill>
                  <a:srgbClr val="000000"/>
                </a:solidFill>
                <a:latin typeface="Arial Rounded MT Bold" pitchFamily="34" charset="0"/>
              </a:rPr>
              <a:t>pathway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5400" b="1" dirty="0" smtClean="0">
                <a:solidFill>
                  <a:srgbClr val="00B0F0"/>
                </a:solidFill>
              </a:rPr>
              <a:t>Potential “</a:t>
            </a:r>
            <a:r>
              <a:rPr lang="en-US" sz="5400" b="1" dirty="0" err="1" smtClean="0">
                <a:solidFill>
                  <a:srgbClr val="00B0F0"/>
                </a:solidFill>
              </a:rPr>
              <a:t>Druggable</a:t>
            </a:r>
            <a:r>
              <a:rPr lang="en-US" sz="5400" b="1" dirty="0" smtClean="0">
                <a:solidFill>
                  <a:srgbClr val="00B0F0"/>
                </a:solidFill>
              </a:rPr>
              <a:t>” Molecular Targets</a:t>
            </a:r>
            <a:endParaRPr lang="en-US" sz="5400" b="1" dirty="0">
              <a:solidFill>
                <a:srgbClr val="00B0F0"/>
              </a:solidFill>
            </a:endParaRPr>
          </a:p>
        </p:txBody>
      </p:sp>
      <p:sp>
        <p:nvSpPr>
          <p:cNvPr id="3" name="Segnaposto contenuto 2"/>
          <p:cNvSpPr>
            <a:spLocks noGrp="1"/>
          </p:cNvSpPr>
          <p:nvPr>
            <p:ph idx="1"/>
          </p:nvPr>
        </p:nvSpPr>
        <p:spPr/>
        <p:txBody>
          <a:bodyPr>
            <a:normAutofit/>
          </a:bodyPr>
          <a:lstStyle/>
          <a:p>
            <a:pPr>
              <a:buNone/>
            </a:pPr>
            <a:r>
              <a:rPr lang="en-US" sz="2800" b="1" dirty="0" smtClean="0"/>
              <a:t>			</a:t>
            </a:r>
          </a:p>
          <a:p>
            <a:pPr>
              <a:buNone/>
            </a:pPr>
            <a:r>
              <a:rPr lang="en-US" sz="2800" b="1" dirty="0" smtClean="0"/>
              <a:t>				</a:t>
            </a:r>
            <a:r>
              <a:rPr lang="en-US" sz="2400" b="1" dirty="0" smtClean="0"/>
              <a:t>Human genes (~ 24.000)</a:t>
            </a:r>
          </a:p>
          <a:p>
            <a:pPr>
              <a:buNone/>
            </a:pPr>
            <a:endParaRPr lang="en-US" sz="2400" b="1" dirty="0" smtClean="0"/>
          </a:p>
          <a:p>
            <a:pPr>
              <a:buNone/>
            </a:pPr>
            <a:endParaRPr lang="en-US" sz="2400" b="1" dirty="0" smtClean="0"/>
          </a:p>
          <a:p>
            <a:pPr>
              <a:buNone/>
            </a:pPr>
            <a:r>
              <a:rPr lang="en-US" sz="2400" b="1" dirty="0" smtClean="0"/>
              <a:t>Disease genes (~ 1.700)		  </a:t>
            </a:r>
            <a:r>
              <a:rPr lang="en-US" sz="2400" b="1" dirty="0" err="1" smtClean="0"/>
              <a:t>Druggable</a:t>
            </a:r>
            <a:r>
              <a:rPr lang="en-US" sz="2400" b="1" dirty="0" smtClean="0"/>
              <a:t> genes (~ 3.000)</a:t>
            </a:r>
          </a:p>
          <a:p>
            <a:pPr>
              <a:buNone/>
            </a:pPr>
            <a:endParaRPr lang="en-US" sz="2400" b="1" dirty="0" smtClean="0"/>
          </a:p>
          <a:p>
            <a:pPr>
              <a:buNone/>
            </a:pPr>
            <a:endParaRPr lang="en-US" sz="2400" b="1" dirty="0" smtClean="0"/>
          </a:p>
          <a:p>
            <a:pPr>
              <a:buNone/>
            </a:pPr>
            <a:r>
              <a:rPr lang="en-US" sz="2400" b="1" dirty="0" smtClean="0"/>
              <a:t>			   </a:t>
            </a:r>
            <a:r>
              <a:rPr lang="en-US" sz="2400" b="1" dirty="0" err="1" smtClean="0"/>
              <a:t>Druggable</a:t>
            </a:r>
            <a:r>
              <a:rPr lang="en-US" sz="2400" b="1" dirty="0" smtClean="0"/>
              <a:t> disease genes (~ 520)</a:t>
            </a:r>
            <a:endParaRPr lang="en-US" sz="2400" b="1" dirty="0"/>
          </a:p>
        </p:txBody>
      </p:sp>
      <p:sp>
        <p:nvSpPr>
          <p:cNvPr id="4" name="Freccia in giù 3"/>
          <p:cNvSpPr/>
          <p:nvPr/>
        </p:nvSpPr>
        <p:spPr>
          <a:xfrm flipV="1">
            <a:off x="4427984" y="3933056"/>
            <a:ext cx="28803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 y="-27384"/>
            <a:ext cx="8795320" cy="1143000"/>
          </a:xfrm>
        </p:spPr>
        <p:txBody>
          <a:bodyPr/>
          <a:lstStyle/>
          <a:p>
            <a:r>
              <a:rPr lang="it-IT" sz="3200" dirty="0" err="1" smtClean="0"/>
              <a:t>Therapeutic</a:t>
            </a:r>
            <a:r>
              <a:rPr lang="it-IT" sz="3200" dirty="0" smtClean="0"/>
              <a:t> </a:t>
            </a:r>
            <a:r>
              <a:rPr lang="it-IT" sz="3200" dirty="0" err="1" smtClean="0"/>
              <a:t>targeting</a:t>
            </a:r>
            <a:r>
              <a:rPr lang="it-IT" sz="3200" dirty="0" smtClean="0"/>
              <a:t> of the </a:t>
            </a:r>
            <a:r>
              <a:rPr lang="it-IT" sz="3200" dirty="0" err="1" smtClean="0"/>
              <a:t>hallmarks</a:t>
            </a:r>
            <a:r>
              <a:rPr lang="it-IT" sz="3200" dirty="0" smtClean="0"/>
              <a:t> of </a:t>
            </a:r>
            <a:r>
              <a:rPr lang="it-IT" sz="3200" dirty="0" err="1" smtClean="0"/>
              <a:t>cancer</a:t>
            </a:r>
            <a:endParaRPr lang="it-IT" sz="3200" dirty="0"/>
          </a:p>
        </p:txBody>
      </p:sp>
      <p:pic>
        <p:nvPicPr>
          <p:cNvPr id="283650" name="Picture 2"/>
          <p:cNvPicPr>
            <a:picLocks noChangeAspect="1" noChangeArrowheads="1"/>
          </p:cNvPicPr>
          <p:nvPr/>
        </p:nvPicPr>
        <p:blipFill>
          <a:blip r:embed="rId2" cstate="print"/>
          <a:srcRect/>
          <a:stretch>
            <a:fillRect/>
          </a:stretch>
        </p:blipFill>
        <p:spPr bwMode="auto">
          <a:xfrm>
            <a:off x="826195" y="1063402"/>
            <a:ext cx="7634237" cy="5389934"/>
          </a:xfrm>
          <a:prstGeom prst="rect">
            <a:avLst/>
          </a:prstGeom>
          <a:noFill/>
          <a:ln w="9525">
            <a:noFill/>
            <a:miter lim="800000"/>
            <a:headEnd/>
            <a:tailEnd/>
          </a:ln>
        </p:spPr>
      </p:pic>
      <p:sp>
        <p:nvSpPr>
          <p:cNvPr id="4" name="Rettangolo 3"/>
          <p:cNvSpPr/>
          <p:nvPr/>
        </p:nvSpPr>
        <p:spPr>
          <a:xfrm>
            <a:off x="5454352" y="6433591"/>
            <a:ext cx="3510136" cy="307777"/>
          </a:xfrm>
          <a:prstGeom prst="rect">
            <a:avLst/>
          </a:prstGeom>
        </p:spPr>
        <p:txBody>
          <a:bodyPr wrap="square">
            <a:spAutoFit/>
          </a:bodyPr>
          <a:lstStyle/>
          <a:p>
            <a:r>
              <a:rPr lang="en-US" sz="1400" i="1" dirty="0" err="1" smtClean="0">
                <a:solidFill>
                  <a:prstClr val="black"/>
                </a:solidFill>
              </a:rPr>
              <a:t>Hanahan</a:t>
            </a:r>
            <a:r>
              <a:rPr lang="en-US" sz="1400" i="1" dirty="0" smtClean="0">
                <a:solidFill>
                  <a:prstClr val="black"/>
                </a:solidFill>
              </a:rPr>
              <a:t> D, Weinberg RA. Cell 2011; 144:646</a:t>
            </a:r>
            <a:endParaRPr lang="en-US" sz="1400" i="1" dirty="0">
              <a:solidFill>
                <a:prstClr val="black"/>
              </a:solidFill>
            </a:endParaRPr>
          </a:p>
        </p:txBody>
      </p:sp>
      <p:cxnSp>
        <p:nvCxnSpPr>
          <p:cNvPr id="5" name="Connettore 1 4"/>
          <p:cNvCxnSpPr/>
          <p:nvPr/>
        </p:nvCxnSpPr>
        <p:spPr>
          <a:xfrm>
            <a:off x="539750" y="980728"/>
            <a:ext cx="8353425"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ttangolo 5"/>
          <p:cNvSpPr/>
          <p:nvPr/>
        </p:nvSpPr>
        <p:spPr>
          <a:xfrm>
            <a:off x="0" y="0"/>
            <a:ext cx="32352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en-US" sz="3600" b="1" dirty="0" smtClean="0"/>
              <a:t>The major classes of genomic</a:t>
            </a:r>
            <a:br>
              <a:rPr lang="en-US" sz="3600" b="1" dirty="0" smtClean="0"/>
            </a:br>
            <a:r>
              <a:rPr lang="en-US" sz="3600" b="1" dirty="0" smtClean="0"/>
              <a:t>alterations that give rise to cancer</a:t>
            </a:r>
            <a:endParaRPr lang="en-US" sz="3600" b="1" dirty="0"/>
          </a:p>
        </p:txBody>
      </p:sp>
      <p:pic>
        <p:nvPicPr>
          <p:cNvPr id="2050" name="Picture 2"/>
          <p:cNvPicPr>
            <a:picLocks noChangeAspect="1" noChangeArrowheads="1"/>
          </p:cNvPicPr>
          <p:nvPr/>
        </p:nvPicPr>
        <p:blipFill>
          <a:blip r:embed="rId2" cstate="print"/>
          <a:srcRect/>
          <a:stretch>
            <a:fillRect/>
          </a:stretch>
        </p:blipFill>
        <p:spPr bwMode="auto">
          <a:xfrm>
            <a:off x="2339752" y="2747487"/>
            <a:ext cx="4385667" cy="3777857"/>
          </a:xfrm>
          <a:prstGeom prst="rect">
            <a:avLst/>
          </a:prstGeom>
          <a:noFill/>
          <a:ln w="9525">
            <a:noFill/>
            <a:miter lim="800000"/>
            <a:headEnd/>
            <a:tailEnd/>
          </a:ln>
        </p:spPr>
      </p:pic>
      <p:sp>
        <p:nvSpPr>
          <p:cNvPr id="4" name="Text Box 92"/>
          <p:cNvSpPr txBox="1">
            <a:spLocks noChangeArrowheads="1"/>
          </p:cNvSpPr>
          <p:nvPr/>
        </p:nvSpPr>
        <p:spPr bwMode="auto">
          <a:xfrm>
            <a:off x="5436096" y="6477000"/>
            <a:ext cx="3563796" cy="338554"/>
          </a:xfrm>
          <a:prstGeom prst="rect">
            <a:avLst/>
          </a:prstGeom>
          <a:noFill/>
          <a:ln w="9525">
            <a:noFill/>
            <a:miter lim="800000"/>
            <a:headEnd/>
            <a:tailEnd/>
          </a:ln>
        </p:spPr>
        <p:txBody>
          <a:bodyPr wrap="none">
            <a:spAutoFit/>
          </a:bodyPr>
          <a:lstStyle/>
          <a:p>
            <a:pPr fontAlgn="base">
              <a:spcBef>
                <a:spcPct val="50000"/>
              </a:spcBef>
              <a:spcAft>
                <a:spcPct val="0"/>
              </a:spcAft>
            </a:pPr>
            <a:r>
              <a:rPr lang="it-IT" sz="1600" b="1" dirty="0" err="1" smtClean="0">
                <a:solidFill>
                  <a:prstClr val="black"/>
                </a:solidFill>
                <a:latin typeface="Arial" pitchFamily="34" charset="0"/>
                <a:cs typeface="Arial" pitchFamily="34" charset="0"/>
              </a:rPr>
              <a:t>Modified</a:t>
            </a:r>
            <a:r>
              <a:rPr lang="it-IT" sz="1600" b="1" dirty="0" smtClean="0">
                <a:solidFill>
                  <a:prstClr val="black"/>
                </a:solidFill>
                <a:latin typeface="Arial" pitchFamily="34" charset="0"/>
                <a:cs typeface="Arial" pitchFamily="34" charset="0"/>
              </a:rPr>
              <a:t> </a:t>
            </a:r>
            <a:r>
              <a:rPr lang="it-IT" sz="1600" b="1" dirty="0" err="1" smtClean="0">
                <a:solidFill>
                  <a:prstClr val="black"/>
                </a:solidFill>
                <a:latin typeface="Arial" pitchFamily="34" charset="0"/>
                <a:cs typeface="Arial" pitchFamily="34" charset="0"/>
              </a:rPr>
              <a:t>from</a:t>
            </a:r>
            <a:r>
              <a:rPr lang="it-IT" sz="1600" b="1" dirty="0" smtClean="0">
                <a:solidFill>
                  <a:prstClr val="black"/>
                </a:solidFill>
                <a:latin typeface="Arial" pitchFamily="34" charset="0"/>
                <a:cs typeface="Arial" pitchFamily="34" charset="0"/>
              </a:rPr>
              <a:t> </a:t>
            </a:r>
            <a:r>
              <a:rPr lang="it-IT" sz="1600" b="1" dirty="0" err="1" smtClean="0">
                <a:solidFill>
                  <a:prstClr val="black"/>
                </a:solidFill>
                <a:latin typeface="Arial" pitchFamily="34" charset="0"/>
                <a:cs typeface="Arial" pitchFamily="34" charset="0"/>
              </a:rPr>
              <a:t>McConaill</a:t>
            </a:r>
            <a:r>
              <a:rPr lang="it-IT" sz="1600" b="1" dirty="0" smtClean="0">
                <a:solidFill>
                  <a:prstClr val="black"/>
                </a:solidFill>
                <a:latin typeface="Arial" pitchFamily="34" charset="0"/>
                <a:cs typeface="Arial" pitchFamily="34" charset="0"/>
              </a:rPr>
              <a:t> JCO 2010</a:t>
            </a:r>
            <a:endParaRPr lang="it-IT" sz="1600" b="1" dirty="0">
              <a:solidFill>
                <a:prstClr val="black"/>
              </a:solidFill>
              <a:latin typeface="Arial" pitchFamily="34" charset="0"/>
              <a:cs typeface="Arial" pitchFamily="34" charset="0"/>
            </a:endParaRPr>
          </a:p>
        </p:txBody>
      </p:sp>
      <p:sp>
        <p:nvSpPr>
          <p:cNvPr id="5" name="CasellaDiTesto 4"/>
          <p:cNvSpPr txBox="1"/>
          <p:nvPr/>
        </p:nvSpPr>
        <p:spPr>
          <a:xfrm>
            <a:off x="1547664" y="4797152"/>
            <a:ext cx="918841" cy="1569660"/>
          </a:xfrm>
          <a:prstGeom prst="rect">
            <a:avLst/>
          </a:prstGeom>
          <a:noFill/>
        </p:spPr>
        <p:txBody>
          <a:bodyPr wrap="none" rtlCol="0">
            <a:spAutoFit/>
          </a:bodyPr>
          <a:lstStyle/>
          <a:p>
            <a:pPr fontAlgn="base">
              <a:spcBef>
                <a:spcPct val="0"/>
              </a:spcBef>
              <a:spcAft>
                <a:spcPct val="0"/>
              </a:spcAft>
            </a:pPr>
            <a:r>
              <a:rPr lang="it-IT" sz="1600" b="1" dirty="0" smtClean="0">
                <a:solidFill>
                  <a:srgbClr val="FF0000"/>
                </a:solidFill>
                <a:latin typeface="Arial" pitchFamily="34" charset="0"/>
                <a:cs typeface="Arial" pitchFamily="34" charset="0"/>
              </a:rPr>
              <a:t>EGFR</a:t>
            </a:r>
          </a:p>
          <a:p>
            <a:pPr fontAlgn="base">
              <a:spcBef>
                <a:spcPct val="0"/>
              </a:spcBef>
              <a:spcAft>
                <a:spcPct val="0"/>
              </a:spcAft>
            </a:pPr>
            <a:r>
              <a:rPr lang="it-IT" sz="1600" b="1" dirty="0" smtClean="0">
                <a:solidFill>
                  <a:srgbClr val="FF0000"/>
                </a:solidFill>
                <a:latin typeface="Arial" pitchFamily="34" charset="0"/>
                <a:cs typeface="Arial" pitchFamily="34" charset="0"/>
              </a:rPr>
              <a:t>ErbB-2</a:t>
            </a:r>
          </a:p>
          <a:p>
            <a:pPr fontAlgn="base">
              <a:spcBef>
                <a:spcPct val="0"/>
              </a:spcBef>
              <a:spcAft>
                <a:spcPct val="0"/>
              </a:spcAft>
            </a:pPr>
            <a:r>
              <a:rPr lang="it-IT" sz="1600" b="1" dirty="0" smtClean="0">
                <a:solidFill>
                  <a:srgbClr val="FF0000"/>
                </a:solidFill>
                <a:latin typeface="Arial" pitchFamily="34" charset="0"/>
                <a:cs typeface="Arial" pitchFamily="34" charset="0"/>
              </a:rPr>
              <a:t>BRAF</a:t>
            </a:r>
          </a:p>
          <a:p>
            <a:pPr fontAlgn="base">
              <a:spcBef>
                <a:spcPct val="0"/>
              </a:spcBef>
              <a:spcAft>
                <a:spcPct val="0"/>
              </a:spcAft>
            </a:pPr>
            <a:r>
              <a:rPr lang="it-IT" sz="1600" b="1" dirty="0" smtClean="0">
                <a:solidFill>
                  <a:srgbClr val="FF0000"/>
                </a:solidFill>
                <a:latin typeface="Arial" pitchFamily="34" charset="0"/>
                <a:cs typeface="Arial" pitchFamily="34" charset="0"/>
              </a:rPr>
              <a:t>PIK3CA</a:t>
            </a:r>
          </a:p>
          <a:p>
            <a:pPr fontAlgn="base">
              <a:spcBef>
                <a:spcPct val="0"/>
              </a:spcBef>
              <a:spcAft>
                <a:spcPct val="0"/>
              </a:spcAft>
            </a:pPr>
            <a:r>
              <a:rPr lang="it-IT" sz="1600" b="1" dirty="0" smtClean="0">
                <a:solidFill>
                  <a:srgbClr val="FF0000"/>
                </a:solidFill>
                <a:latin typeface="Arial" pitchFamily="34" charset="0"/>
                <a:cs typeface="Arial" pitchFamily="34" charset="0"/>
              </a:rPr>
              <a:t>AKT1</a:t>
            </a:r>
          </a:p>
          <a:p>
            <a:pPr fontAlgn="base">
              <a:spcBef>
                <a:spcPct val="0"/>
              </a:spcBef>
              <a:spcAft>
                <a:spcPct val="0"/>
              </a:spcAft>
            </a:pPr>
            <a:r>
              <a:rPr lang="it-IT" sz="1600" b="1" dirty="0" smtClean="0">
                <a:solidFill>
                  <a:srgbClr val="FF0000"/>
                </a:solidFill>
                <a:latin typeface="Arial" pitchFamily="34" charset="0"/>
                <a:cs typeface="Arial" pitchFamily="34" charset="0"/>
              </a:rPr>
              <a:t>MAP2K1</a:t>
            </a:r>
          </a:p>
        </p:txBody>
      </p:sp>
      <p:sp>
        <p:nvSpPr>
          <p:cNvPr id="6" name="CasellaDiTesto 5"/>
          <p:cNvSpPr txBox="1"/>
          <p:nvPr/>
        </p:nvSpPr>
        <p:spPr>
          <a:xfrm>
            <a:off x="5796136" y="4869160"/>
            <a:ext cx="1040670" cy="830997"/>
          </a:xfrm>
          <a:prstGeom prst="rect">
            <a:avLst/>
          </a:prstGeom>
          <a:noFill/>
        </p:spPr>
        <p:txBody>
          <a:bodyPr wrap="none" rtlCol="0">
            <a:spAutoFit/>
          </a:bodyPr>
          <a:lstStyle/>
          <a:p>
            <a:pPr fontAlgn="base">
              <a:spcBef>
                <a:spcPct val="0"/>
              </a:spcBef>
              <a:spcAft>
                <a:spcPct val="0"/>
              </a:spcAft>
            </a:pPr>
            <a:r>
              <a:rPr lang="it-IT" sz="1600" b="1" dirty="0" smtClean="0">
                <a:solidFill>
                  <a:srgbClr val="FF0000"/>
                </a:solidFill>
                <a:latin typeface="Arial" pitchFamily="34" charset="0"/>
                <a:cs typeface="Arial" pitchFamily="34" charset="0"/>
              </a:rPr>
              <a:t>EML4-ALK</a:t>
            </a:r>
          </a:p>
          <a:p>
            <a:pPr fontAlgn="base">
              <a:spcBef>
                <a:spcPct val="0"/>
              </a:spcBef>
              <a:spcAft>
                <a:spcPct val="0"/>
              </a:spcAft>
            </a:pPr>
            <a:r>
              <a:rPr lang="it-IT" sz="1600" b="1" dirty="0" smtClean="0">
                <a:solidFill>
                  <a:srgbClr val="FF0000"/>
                </a:solidFill>
                <a:latin typeface="Arial" pitchFamily="34" charset="0"/>
                <a:cs typeface="Arial" pitchFamily="34" charset="0"/>
              </a:rPr>
              <a:t>ROS-1</a:t>
            </a:r>
          </a:p>
          <a:p>
            <a:pPr fontAlgn="base">
              <a:spcBef>
                <a:spcPct val="0"/>
              </a:spcBef>
              <a:spcAft>
                <a:spcPct val="0"/>
              </a:spcAft>
            </a:pPr>
            <a:r>
              <a:rPr lang="it-IT" sz="1600" b="1" dirty="0" smtClean="0">
                <a:solidFill>
                  <a:srgbClr val="FF0000"/>
                </a:solidFill>
                <a:latin typeface="Arial" pitchFamily="34" charset="0"/>
                <a:cs typeface="Arial" pitchFamily="34" charset="0"/>
              </a:rPr>
              <a:t>RET</a:t>
            </a:r>
            <a:endParaRPr lang="en-US" sz="1600" b="1" dirty="0">
              <a:solidFill>
                <a:srgbClr val="FF0000"/>
              </a:solidFill>
              <a:latin typeface="Arial" pitchFamily="34" charset="0"/>
              <a:cs typeface="Arial" pitchFamily="34" charset="0"/>
            </a:endParaRPr>
          </a:p>
        </p:txBody>
      </p:sp>
      <p:sp>
        <p:nvSpPr>
          <p:cNvPr id="7" name="CasellaDiTesto 6"/>
          <p:cNvSpPr txBox="1"/>
          <p:nvPr/>
        </p:nvSpPr>
        <p:spPr>
          <a:xfrm>
            <a:off x="3389426" y="3284984"/>
            <a:ext cx="750526" cy="830997"/>
          </a:xfrm>
          <a:prstGeom prst="rect">
            <a:avLst/>
          </a:prstGeom>
          <a:noFill/>
        </p:spPr>
        <p:txBody>
          <a:bodyPr wrap="none" rtlCol="0">
            <a:spAutoFit/>
          </a:bodyPr>
          <a:lstStyle/>
          <a:p>
            <a:pPr fontAlgn="base">
              <a:spcBef>
                <a:spcPct val="0"/>
              </a:spcBef>
              <a:spcAft>
                <a:spcPct val="0"/>
              </a:spcAft>
            </a:pPr>
            <a:r>
              <a:rPr lang="it-IT" sz="1600" b="1" dirty="0" smtClean="0">
                <a:solidFill>
                  <a:srgbClr val="FF0000"/>
                </a:solidFill>
                <a:latin typeface="Arial" pitchFamily="34" charset="0"/>
                <a:cs typeface="Arial" pitchFamily="34" charset="0"/>
              </a:rPr>
              <a:t>EGFR</a:t>
            </a:r>
          </a:p>
          <a:p>
            <a:pPr fontAlgn="base">
              <a:spcBef>
                <a:spcPct val="0"/>
              </a:spcBef>
              <a:spcAft>
                <a:spcPct val="0"/>
              </a:spcAft>
            </a:pPr>
            <a:r>
              <a:rPr lang="it-IT" sz="1600" b="1" dirty="0" smtClean="0">
                <a:solidFill>
                  <a:srgbClr val="FF0000"/>
                </a:solidFill>
                <a:latin typeface="Arial" pitchFamily="34" charset="0"/>
                <a:cs typeface="Arial" pitchFamily="34" charset="0"/>
              </a:rPr>
              <a:t>ErbB-2</a:t>
            </a:r>
          </a:p>
          <a:p>
            <a:pPr fontAlgn="base">
              <a:spcBef>
                <a:spcPct val="0"/>
              </a:spcBef>
              <a:spcAft>
                <a:spcPct val="0"/>
              </a:spcAft>
            </a:pPr>
            <a:r>
              <a:rPr lang="it-IT" sz="1600" b="1" dirty="0" smtClean="0">
                <a:solidFill>
                  <a:srgbClr val="FF0000"/>
                </a:solidFill>
                <a:latin typeface="Arial" pitchFamily="34" charset="0"/>
                <a:cs typeface="Arial" pitchFamily="34" charset="0"/>
              </a:rPr>
              <a:t>MET</a:t>
            </a:r>
          </a:p>
        </p:txBody>
      </p:sp>
      <p:sp>
        <p:nvSpPr>
          <p:cNvPr id="8" name="CasellaDiTesto 7"/>
          <p:cNvSpPr txBox="1"/>
          <p:nvPr/>
        </p:nvSpPr>
        <p:spPr>
          <a:xfrm>
            <a:off x="179512" y="2420888"/>
            <a:ext cx="2004267" cy="1015663"/>
          </a:xfrm>
          <a:prstGeom prst="rect">
            <a:avLst/>
          </a:prstGeom>
          <a:noFill/>
          <a:ln w="38100">
            <a:solidFill>
              <a:srgbClr val="FF0000"/>
            </a:solidFill>
          </a:ln>
        </p:spPr>
        <p:txBody>
          <a:bodyPr wrap="none" rtlCol="0">
            <a:spAutoFit/>
          </a:bodyPr>
          <a:lstStyle/>
          <a:p>
            <a:pPr fontAlgn="base">
              <a:spcBef>
                <a:spcPct val="0"/>
              </a:spcBef>
              <a:spcAft>
                <a:spcPct val="0"/>
              </a:spcAft>
            </a:pPr>
            <a:r>
              <a:rPr lang="it-IT" sz="2000" b="1" dirty="0" err="1" smtClean="0">
                <a:solidFill>
                  <a:srgbClr val="000000"/>
                </a:solidFill>
                <a:latin typeface="Arial" pitchFamily="34" charset="0"/>
                <a:cs typeface="Arial" pitchFamily="34" charset="0"/>
              </a:rPr>
              <a:t>Sequencing</a:t>
            </a:r>
            <a:r>
              <a:rPr lang="it-IT" sz="2000" b="1" dirty="0" smtClean="0">
                <a:solidFill>
                  <a:srgbClr val="000000"/>
                </a:solidFill>
                <a:latin typeface="Arial" pitchFamily="34" charset="0"/>
                <a:cs typeface="Arial" pitchFamily="34" charset="0"/>
              </a:rPr>
              <a:t>,</a:t>
            </a:r>
          </a:p>
          <a:p>
            <a:pPr fontAlgn="base">
              <a:spcBef>
                <a:spcPct val="0"/>
              </a:spcBef>
              <a:spcAft>
                <a:spcPct val="0"/>
              </a:spcAft>
            </a:pPr>
            <a:r>
              <a:rPr lang="it-IT" sz="2000" b="1" dirty="0" err="1" smtClean="0">
                <a:solidFill>
                  <a:srgbClr val="000000"/>
                </a:solidFill>
                <a:latin typeface="Arial" pitchFamily="34" charset="0"/>
                <a:cs typeface="Arial" pitchFamily="34" charset="0"/>
              </a:rPr>
              <a:t>Real</a:t>
            </a:r>
            <a:r>
              <a:rPr lang="it-IT" sz="2000" b="1" dirty="0" smtClean="0">
                <a:solidFill>
                  <a:srgbClr val="000000"/>
                </a:solidFill>
                <a:latin typeface="Arial" pitchFamily="34" charset="0"/>
                <a:cs typeface="Arial" pitchFamily="34" charset="0"/>
              </a:rPr>
              <a:t> </a:t>
            </a:r>
            <a:r>
              <a:rPr lang="it-IT" sz="2000" b="1" dirty="0" err="1" smtClean="0">
                <a:solidFill>
                  <a:srgbClr val="000000"/>
                </a:solidFill>
                <a:latin typeface="Arial" pitchFamily="34" charset="0"/>
                <a:cs typeface="Arial" pitchFamily="34" charset="0"/>
              </a:rPr>
              <a:t>Time</a:t>
            </a:r>
            <a:r>
              <a:rPr lang="it-IT" sz="2000" b="1" dirty="0" smtClean="0">
                <a:solidFill>
                  <a:srgbClr val="000000"/>
                </a:solidFill>
                <a:latin typeface="Arial" pitchFamily="34" charset="0"/>
                <a:cs typeface="Arial" pitchFamily="34" charset="0"/>
              </a:rPr>
              <a:t> PCR</a:t>
            </a:r>
          </a:p>
          <a:p>
            <a:pPr fontAlgn="base">
              <a:spcBef>
                <a:spcPct val="0"/>
              </a:spcBef>
              <a:spcAft>
                <a:spcPct val="0"/>
              </a:spcAft>
            </a:pPr>
            <a:r>
              <a:rPr lang="it-IT" sz="2000" b="1" dirty="0" smtClean="0">
                <a:solidFill>
                  <a:srgbClr val="000000"/>
                </a:solidFill>
                <a:latin typeface="Arial" pitchFamily="34" charset="0"/>
                <a:cs typeface="Arial" pitchFamily="34" charset="0"/>
              </a:rPr>
              <a:t> etc.</a:t>
            </a:r>
            <a:endParaRPr lang="en-US" sz="2000" b="1" dirty="0">
              <a:solidFill>
                <a:srgbClr val="000000"/>
              </a:solidFill>
              <a:latin typeface="Arial" pitchFamily="34" charset="0"/>
              <a:cs typeface="Arial" pitchFamily="34" charset="0"/>
            </a:endParaRPr>
          </a:p>
        </p:txBody>
      </p:sp>
      <p:sp>
        <p:nvSpPr>
          <p:cNvPr id="12" name="CasellaDiTesto 11"/>
          <p:cNvSpPr txBox="1"/>
          <p:nvPr/>
        </p:nvSpPr>
        <p:spPr>
          <a:xfrm>
            <a:off x="4211960" y="1412776"/>
            <a:ext cx="3004349" cy="707886"/>
          </a:xfrm>
          <a:prstGeom prst="rect">
            <a:avLst/>
          </a:prstGeom>
          <a:noFill/>
          <a:ln w="38100">
            <a:solidFill>
              <a:srgbClr val="FF0000"/>
            </a:solidFill>
          </a:ln>
        </p:spPr>
        <p:txBody>
          <a:bodyPr wrap="none" rtlCol="0">
            <a:spAutoFit/>
          </a:bodyPr>
          <a:lstStyle/>
          <a:p>
            <a:pPr fontAlgn="base">
              <a:spcBef>
                <a:spcPct val="0"/>
              </a:spcBef>
              <a:spcAft>
                <a:spcPct val="0"/>
              </a:spcAft>
            </a:pPr>
            <a:r>
              <a:rPr lang="it-IT" sz="2000" b="1" dirty="0" smtClean="0">
                <a:solidFill>
                  <a:srgbClr val="000000"/>
                </a:solidFill>
                <a:latin typeface="Arial" pitchFamily="34" charset="0"/>
                <a:cs typeface="Arial" pitchFamily="34" charset="0"/>
              </a:rPr>
              <a:t>FISH,</a:t>
            </a:r>
          </a:p>
          <a:p>
            <a:pPr fontAlgn="base">
              <a:spcBef>
                <a:spcPct val="0"/>
              </a:spcBef>
              <a:spcAft>
                <a:spcPct val="0"/>
              </a:spcAft>
            </a:pPr>
            <a:r>
              <a:rPr lang="it-IT" sz="2000" b="1" dirty="0" err="1" smtClean="0">
                <a:solidFill>
                  <a:srgbClr val="000000"/>
                </a:solidFill>
                <a:latin typeface="Arial" pitchFamily="34" charset="0"/>
                <a:cs typeface="Arial" pitchFamily="34" charset="0"/>
              </a:rPr>
              <a:t>Immunohistochemistry</a:t>
            </a:r>
            <a:endParaRPr lang="en-US" sz="2000" b="1" dirty="0">
              <a:solidFill>
                <a:srgbClr val="000000"/>
              </a:solidFill>
              <a:latin typeface="Arial" pitchFamily="34" charset="0"/>
              <a:cs typeface="Arial" pitchFamily="34" charset="0"/>
            </a:endParaRPr>
          </a:p>
        </p:txBody>
      </p:sp>
      <p:cxnSp>
        <p:nvCxnSpPr>
          <p:cNvPr id="16" name="Connettore 2 15"/>
          <p:cNvCxnSpPr>
            <a:stCxn id="8" idx="3"/>
          </p:cNvCxnSpPr>
          <p:nvPr/>
        </p:nvCxnSpPr>
        <p:spPr>
          <a:xfrm flipV="1">
            <a:off x="2183779" y="2852937"/>
            <a:ext cx="299989" cy="757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12" idx="2"/>
          </p:cNvCxnSpPr>
          <p:nvPr/>
        </p:nvCxnSpPr>
        <p:spPr>
          <a:xfrm flipH="1">
            <a:off x="4572002" y="2120662"/>
            <a:ext cx="1142133" cy="5882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stCxn id="12" idx="2"/>
          </p:cNvCxnSpPr>
          <p:nvPr/>
        </p:nvCxnSpPr>
        <p:spPr>
          <a:xfrm>
            <a:off x="5714135" y="2120662"/>
            <a:ext cx="298025" cy="660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 Box 84"/>
          <p:cNvSpPr txBox="1">
            <a:spLocks noChangeArrowheads="1"/>
          </p:cNvSpPr>
          <p:nvPr/>
        </p:nvSpPr>
        <p:spPr bwMode="auto">
          <a:xfrm>
            <a:off x="6300192" y="6477000"/>
            <a:ext cx="2843808" cy="305212"/>
          </a:xfrm>
          <a:prstGeom prst="rect">
            <a:avLst/>
          </a:prstGeom>
          <a:noFill/>
          <a:ln w="12700">
            <a:noFill/>
            <a:miter lim="800000"/>
            <a:headEnd/>
            <a:tailEnd/>
          </a:ln>
          <a:effectLst/>
        </p:spPr>
        <p:txBody>
          <a:bodyPr wrap="square" lIns="90487" tIns="44450" rIns="90487" bIns="44450">
            <a:spAutoFit/>
          </a:bodyPr>
          <a:lstStyle/>
          <a:p>
            <a:pPr fontAlgn="base">
              <a:spcBef>
                <a:spcPct val="50000"/>
              </a:spcBef>
              <a:spcAft>
                <a:spcPct val="0"/>
              </a:spcAft>
            </a:pPr>
            <a:r>
              <a:rPr lang="it-IT" sz="1400" b="1" dirty="0" smtClean="0">
                <a:solidFill>
                  <a:srgbClr val="000000"/>
                </a:solidFill>
                <a:cs typeface="Arial" pitchFamily="34" charset="0"/>
              </a:rPr>
              <a:t>Normanno J Cell </a:t>
            </a:r>
            <a:r>
              <a:rPr lang="it-IT" sz="1400" b="1" dirty="0" err="1" smtClean="0">
                <a:solidFill>
                  <a:srgbClr val="000000"/>
                </a:solidFill>
                <a:cs typeface="Arial" pitchFamily="34" charset="0"/>
              </a:rPr>
              <a:t>Biochem</a:t>
            </a:r>
            <a:r>
              <a:rPr lang="it-IT" sz="1400" b="1" dirty="0" smtClean="0">
                <a:solidFill>
                  <a:srgbClr val="000000"/>
                </a:solidFill>
                <a:cs typeface="Arial" pitchFamily="34" charset="0"/>
              </a:rPr>
              <a:t> 2012</a:t>
            </a:r>
            <a:endParaRPr lang="it-IT" sz="1400" b="1" dirty="0">
              <a:solidFill>
                <a:srgbClr val="000000"/>
              </a:solidFill>
              <a:cs typeface="Arial" pitchFamily="34" charset="0"/>
            </a:endParaRPr>
          </a:p>
        </p:txBody>
      </p:sp>
    </p:spTree>
    <p:extLst>
      <p:ext uri="{BB962C8B-B14F-4D97-AF65-F5344CB8AC3E}">
        <p14:creationId xmlns:p14="http://schemas.microsoft.com/office/powerpoint/2010/main" xmlns="" val="348507595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4800" b="1" dirty="0" smtClean="0">
                <a:solidFill>
                  <a:srgbClr val="00B0F0"/>
                </a:solidFill>
              </a:rPr>
              <a:t>ONCOGENE ADDICTION</a:t>
            </a:r>
            <a:endParaRPr lang="en-US" sz="4800" b="1" dirty="0">
              <a:solidFill>
                <a:srgbClr val="00B0F0"/>
              </a:solidFill>
            </a:endParaRPr>
          </a:p>
        </p:txBody>
      </p:sp>
      <p:sp>
        <p:nvSpPr>
          <p:cNvPr id="3" name="Segnaposto contenuto 2"/>
          <p:cNvSpPr>
            <a:spLocks noGrp="1"/>
          </p:cNvSpPr>
          <p:nvPr>
            <p:ph sz="half" idx="1"/>
          </p:nvPr>
        </p:nvSpPr>
        <p:spPr>
          <a:xfrm>
            <a:off x="457200" y="1600200"/>
            <a:ext cx="4042792" cy="4525963"/>
          </a:xfrm>
        </p:spPr>
        <p:txBody>
          <a:bodyPr>
            <a:noAutofit/>
          </a:bodyPr>
          <a:lstStyle/>
          <a:p>
            <a:pPr marL="0" indent="0" algn="ctr">
              <a:buNone/>
            </a:pPr>
            <a:r>
              <a:rPr lang="en-US" dirty="0" smtClean="0">
                <a:ln>
                  <a:solidFill>
                    <a:schemeClr val="tx1"/>
                  </a:solidFill>
                </a:ln>
              </a:rPr>
              <a:t>Some cancers that contain multiple genetic, epigenetic and chromosomal abnormalities are dependent to one or a few genes for both maintenance of the malignant phenotype and cell survival</a:t>
            </a:r>
            <a:endParaRPr lang="en-US" dirty="0">
              <a:ln>
                <a:solidFill>
                  <a:schemeClr val="tx1"/>
                </a:solidFill>
              </a:ln>
            </a:endParaRPr>
          </a:p>
        </p:txBody>
      </p:sp>
      <p:sp>
        <p:nvSpPr>
          <p:cNvPr id="4" name="Segnaposto contenuto 3"/>
          <p:cNvSpPr>
            <a:spLocks noGrp="1"/>
          </p:cNvSpPr>
          <p:nvPr>
            <p:ph sz="half" idx="2"/>
          </p:nvPr>
        </p:nvSpPr>
        <p:spPr>
          <a:xfrm>
            <a:off x="4788024" y="1600200"/>
            <a:ext cx="3898776" cy="4525963"/>
          </a:xfrm>
        </p:spPr>
        <p:txBody>
          <a:bodyPr>
            <a:normAutofit fontScale="92500" lnSpcReduction="20000"/>
          </a:bodyPr>
          <a:lstStyle/>
          <a:p>
            <a:r>
              <a:rPr lang="en-US" b="1" dirty="0" smtClean="0">
                <a:ln>
                  <a:solidFill>
                    <a:schemeClr val="tx1"/>
                  </a:solidFill>
                  <a:prstDash val="sysDot"/>
                </a:ln>
              </a:rPr>
              <a:t>ERB-B2 in breast cancer</a:t>
            </a:r>
          </a:p>
          <a:p>
            <a:r>
              <a:rPr lang="en-US" b="1" dirty="0" smtClean="0">
                <a:ln>
                  <a:solidFill>
                    <a:schemeClr val="tx1"/>
                  </a:solidFill>
                  <a:prstDash val="sysDot"/>
                </a:ln>
              </a:rPr>
              <a:t>EGFR in NSCLC</a:t>
            </a:r>
          </a:p>
          <a:p>
            <a:r>
              <a:rPr lang="en-US" b="1" dirty="0" smtClean="0">
                <a:ln>
                  <a:solidFill>
                    <a:schemeClr val="tx1"/>
                  </a:solidFill>
                  <a:prstDash val="sysDot"/>
                </a:ln>
              </a:rPr>
              <a:t>EML4-ALK in NSCLC</a:t>
            </a:r>
          </a:p>
          <a:p>
            <a:r>
              <a:rPr lang="en-US" b="1" dirty="0" smtClean="0">
                <a:ln>
                  <a:solidFill>
                    <a:schemeClr val="tx1"/>
                  </a:solidFill>
                  <a:prstDash val="sysDot"/>
                </a:ln>
              </a:rPr>
              <a:t>ROS1 in NSCLC</a:t>
            </a:r>
          </a:p>
          <a:p>
            <a:r>
              <a:rPr lang="en-US" b="1" dirty="0" smtClean="0">
                <a:ln>
                  <a:solidFill>
                    <a:schemeClr val="tx1"/>
                  </a:solidFill>
                  <a:prstDash val="sysDot"/>
                </a:ln>
              </a:rPr>
              <a:t>BRAF in NSCLC and melanoma-KIT in GIST</a:t>
            </a:r>
          </a:p>
          <a:p>
            <a:r>
              <a:rPr lang="en-US" b="1" dirty="0" smtClean="0">
                <a:ln>
                  <a:solidFill>
                    <a:schemeClr val="tx1"/>
                  </a:solidFill>
                  <a:prstDash val="sysDot"/>
                </a:ln>
              </a:rPr>
              <a:t>RET in </a:t>
            </a:r>
            <a:r>
              <a:rPr lang="en-US" b="1" dirty="0" err="1" smtClean="0">
                <a:ln>
                  <a:solidFill>
                    <a:schemeClr val="tx1"/>
                  </a:solidFill>
                  <a:prstDash val="sysDot"/>
                </a:ln>
              </a:rPr>
              <a:t>medullary</a:t>
            </a:r>
            <a:r>
              <a:rPr lang="en-US" b="1" dirty="0" smtClean="0">
                <a:ln>
                  <a:solidFill>
                    <a:schemeClr val="tx1"/>
                  </a:solidFill>
                  <a:prstDash val="sysDot"/>
                </a:ln>
              </a:rPr>
              <a:t> thyroid cancer</a:t>
            </a:r>
          </a:p>
          <a:p>
            <a:r>
              <a:rPr lang="en-US" b="1" dirty="0" smtClean="0">
                <a:ln>
                  <a:solidFill>
                    <a:schemeClr val="tx1"/>
                  </a:solidFill>
                  <a:prstDash val="sysDot"/>
                </a:ln>
              </a:rPr>
              <a:t>RET in NSCLC</a:t>
            </a:r>
          </a:p>
          <a:p>
            <a:r>
              <a:rPr lang="en-US" b="1" dirty="0" smtClean="0">
                <a:ln>
                  <a:solidFill>
                    <a:schemeClr val="tx1"/>
                  </a:solidFill>
                  <a:prstDash val="sysDot"/>
                </a:ln>
              </a:rPr>
              <a:t>HIF/VEGF in renal cancer</a:t>
            </a:r>
            <a:endParaRPr lang="en-US" b="1" dirty="0">
              <a:ln>
                <a:solidFill>
                  <a:schemeClr val="tx1"/>
                </a:solidFill>
                <a:prstDash val="sysDot"/>
              </a:ln>
            </a:endParaRPr>
          </a:p>
        </p:txBody>
      </p:sp>
      <p:cxnSp>
        <p:nvCxnSpPr>
          <p:cNvPr id="6" name="Connettore 1 5"/>
          <p:cNvCxnSpPr>
            <a:stCxn id="2" idx="2"/>
          </p:cNvCxnSpPr>
          <p:nvPr/>
        </p:nvCxnSpPr>
        <p:spPr>
          <a:xfrm>
            <a:off x="4572000" y="1417638"/>
            <a:ext cx="72008" cy="4747666"/>
          </a:xfrm>
          <a:prstGeom prst="line">
            <a:avLst/>
          </a:prstGeom>
          <a:ln cmpd="sng"/>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5292080" y="6381328"/>
            <a:ext cx="3024336" cy="338554"/>
          </a:xfrm>
          <a:prstGeom prst="rect">
            <a:avLst/>
          </a:prstGeom>
          <a:noFill/>
        </p:spPr>
        <p:txBody>
          <a:bodyPr wrap="square" rtlCol="0">
            <a:spAutoFit/>
          </a:bodyPr>
          <a:lstStyle/>
          <a:p>
            <a:r>
              <a:rPr lang="en-US" sz="1600" b="1" dirty="0" smtClean="0"/>
              <a:t>Weinstein Science, 2002</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WORLDWIDE  APPROVED MOLECULAR DRUGS FOR CLINICAL PRACTICE</a:t>
            </a:r>
            <a:endParaRPr lang="en-US" dirty="0"/>
          </a:p>
        </p:txBody>
      </p:sp>
      <p:graphicFrame>
        <p:nvGraphicFramePr>
          <p:cNvPr id="4" name="Segnaposto contenuto 3"/>
          <p:cNvGraphicFramePr>
            <a:graphicFrameLocks noGrp="1"/>
          </p:cNvGraphicFramePr>
          <p:nvPr>
            <p:ph idx="1"/>
          </p:nvPr>
        </p:nvGraphicFramePr>
        <p:xfrm>
          <a:off x="457200" y="1600200"/>
          <a:ext cx="8229600" cy="4861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Targets</a:t>
                      </a:r>
                      <a:endParaRPr lang="en-US" dirty="0"/>
                    </a:p>
                  </a:txBody>
                  <a:tcPr/>
                </a:tc>
                <a:tc>
                  <a:txBody>
                    <a:bodyPr/>
                    <a:lstStyle/>
                    <a:p>
                      <a:r>
                        <a:rPr lang="en-US" dirty="0" smtClean="0"/>
                        <a:t>Diseases</a:t>
                      </a:r>
                      <a:endParaRPr lang="en-US" dirty="0"/>
                    </a:p>
                  </a:txBody>
                  <a:tcPr/>
                </a:tc>
                <a:tc>
                  <a:txBody>
                    <a:bodyPr/>
                    <a:lstStyle/>
                    <a:p>
                      <a:r>
                        <a:rPr lang="en-US" dirty="0" smtClean="0"/>
                        <a:t>Drugs</a:t>
                      </a:r>
                      <a:endParaRPr lang="en-US" dirty="0"/>
                    </a:p>
                  </a:txBody>
                  <a:tcPr/>
                </a:tc>
              </a:tr>
              <a:tr h="370840">
                <a:tc>
                  <a:txBody>
                    <a:bodyPr/>
                    <a:lstStyle/>
                    <a:p>
                      <a:r>
                        <a:rPr lang="en-US" dirty="0" smtClean="0"/>
                        <a:t>EGFR</a:t>
                      </a:r>
                      <a:endParaRPr lang="en-US" dirty="0"/>
                    </a:p>
                  </a:txBody>
                  <a:tcPr/>
                </a:tc>
                <a:tc>
                  <a:txBody>
                    <a:bodyPr/>
                    <a:lstStyle/>
                    <a:p>
                      <a:r>
                        <a:rPr lang="en-US" dirty="0" smtClean="0"/>
                        <a:t>Lung adenocr.</a:t>
                      </a:r>
                      <a:endParaRPr lang="en-US" dirty="0"/>
                    </a:p>
                  </a:txBody>
                  <a:tcPr/>
                </a:tc>
                <a:tc>
                  <a:txBody>
                    <a:bodyPr/>
                    <a:lstStyle/>
                    <a:p>
                      <a:r>
                        <a:rPr lang="en-US" dirty="0" smtClean="0"/>
                        <a:t>Gefitinib</a:t>
                      </a:r>
                    </a:p>
                    <a:p>
                      <a:r>
                        <a:rPr lang="en-US" dirty="0" smtClean="0"/>
                        <a:t>Erlotinib</a:t>
                      </a:r>
                    </a:p>
                  </a:txBody>
                  <a:tcPr/>
                </a:tc>
              </a:tr>
              <a:tr h="370840">
                <a:tc>
                  <a:txBody>
                    <a:bodyPr/>
                    <a:lstStyle/>
                    <a:p>
                      <a:r>
                        <a:rPr lang="en-US" dirty="0" smtClean="0"/>
                        <a:t>C-KIT</a:t>
                      </a:r>
                      <a:endParaRPr lang="en-US" dirty="0"/>
                    </a:p>
                  </a:txBody>
                  <a:tcPr/>
                </a:tc>
                <a:tc>
                  <a:txBody>
                    <a:bodyPr/>
                    <a:lstStyle/>
                    <a:p>
                      <a:r>
                        <a:rPr lang="en-US" dirty="0" smtClean="0"/>
                        <a:t>LMC – GIST</a:t>
                      </a:r>
                      <a:endParaRPr lang="en-US" dirty="0"/>
                    </a:p>
                  </a:txBody>
                  <a:tcPr/>
                </a:tc>
                <a:tc>
                  <a:txBody>
                    <a:bodyPr/>
                    <a:lstStyle/>
                    <a:p>
                      <a:r>
                        <a:rPr lang="en-US" dirty="0" err="1" smtClean="0"/>
                        <a:t>Imatinib</a:t>
                      </a:r>
                      <a:endParaRPr lang="en-US" dirty="0"/>
                    </a:p>
                  </a:txBody>
                  <a:tcPr/>
                </a:tc>
              </a:tr>
              <a:tr h="370840">
                <a:tc>
                  <a:txBody>
                    <a:bodyPr/>
                    <a:lstStyle/>
                    <a:p>
                      <a:r>
                        <a:rPr lang="en-US" dirty="0" smtClean="0"/>
                        <a:t>ALK-Translocation</a:t>
                      </a:r>
                    </a:p>
                    <a:p>
                      <a:r>
                        <a:rPr lang="en-US" dirty="0" smtClean="0"/>
                        <a:t>ROS Rearrangement</a:t>
                      </a:r>
                      <a:endParaRPr lang="en-US" dirty="0"/>
                    </a:p>
                  </a:txBody>
                  <a:tcPr/>
                </a:tc>
                <a:tc>
                  <a:txBody>
                    <a:bodyPr/>
                    <a:lstStyle/>
                    <a:p>
                      <a:r>
                        <a:rPr lang="en-US" dirty="0" smtClean="0"/>
                        <a:t>Lung adenocr.</a:t>
                      </a:r>
                      <a:endParaRPr lang="en-US" dirty="0"/>
                    </a:p>
                  </a:txBody>
                  <a:tcPr/>
                </a:tc>
                <a:tc>
                  <a:txBody>
                    <a:bodyPr/>
                    <a:lstStyle/>
                    <a:p>
                      <a:r>
                        <a:rPr lang="en-US" dirty="0" smtClean="0"/>
                        <a:t>Crizotinib</a:t>
                      </a:r>
                      <a:endParaRPr lang="en-US" dirty="0"/>
                    </a:p>
                  </a:txBody>
                  <a:tcPr/>
                </a:tc>
              </a:tr>
              <a:tr h="370840">
                <a:tc>
                  <a:txBody>
                    <a:bodyPr/>
                    <a:lstStyle/>
                    <a:p>
                      <a:r>
                        <a:rPr lang="en-US" dirty="0" smtClean="0"/>
                        <a:t>B-RAF</a:t>
                      </a:r>
                      <a:endParaRPr lang="en-US" dirty="0"/>
                    </a:p>
                  </a:txBody>
                  <a:tcPr/>
                </a:tc>
                <a:tc>
                  <a:txBody>
                    <a:bodyPr/>
                    <a:lstStyle/>
                    <a:p>
                      <a:r>
                        <a:rPr lang="en-US" dirty="0" smtClean="0"/>
                        <a:t>Melanoma</a:t>
                      </a:r>
                    </a:p>
                    <a:p>
                      <a:r>
                        <a:rPr lang="en-US" dirty="0" smtClean="0"/>
                        <a:t>Lung adenocr.</a:t>
                      </a:r>
                      <a:endParaRPr lang="en-US" dirty="0"/>
                    </a:p>
                  </a:txBody>
                  <a:tcPr/>
                </a:tc>
                <a:tc>
                  <a:txBody>
                    <a:bodyPr/>
                    <a:lstStyle/>
                    <a:p>
                      <a:r>
                        <a:rPr lang="en-US" dirty="0" err="1" smtClean="0"/>
                        <a:t>Vemurafenib</a:t>
                      </a:r>
                      <a:endParaRPr lang="en-US" dirty="0"/>
                    </a:p>
                  </a:txBody>
                  <a:tcPr/>
                </a:tc>
              </a:tr>
              <a:tr h="370840">
                <a:tc>
                  <a:txBody>
                    <a:bodyPr/>
                    <a:lstStyle/>
                    <a:p>
                      <a:r>
                        <a:rPr lang="en-US" dirty="0" smtClean="0"/>
                        <a:t>HER-B2</a:t>
                      </a:r>
                      <a:endParaRPr lang="en-US" dirty="0"/>
                    </a:p>
                  </a:txBody>
                  <a:tcPr/>
                </a:tc>
                <a:tc>
                  <a:txBody>
                    <a:bodyPr/>
                    <a:lstStyle/>
                    <a:p>
                      <a:r>
                        <a:rPr lang="en-US" dirty="0" smtClean="0"/>
                        <a:t>Breast</a:t>
                      </a:r>
                      <a:r>
                        <a:rPr lang="en-US" baseline="0" dirty="0" smtClean="0"/>
                        <a:t> cancer</a:t>
                      </a:r>
                    </a:p>
                    <a:p>
                      <a:r>
                        <a:rPr lang="en-US" baseline="0" dirty="0" smtClean="0"/>
                        <a:t>Gastric cancer</a:t>
                      </a:r>
                    </a:p>
                    <a:p>
                      <a:r>
                        <a:rPr lang="en-US" baseline="0" dirty="0" smtClean="0"/>
                        <a:t>Lung adenocr.</a:t>
                      </a:r>
                      <a:endParaRPr lang="en-US" dirty="0"/>
                    </a:p>
                  </a:txBody>
                  <a:tcPr/>
                </a:tc>
                <a:tc>
                  <a:txBody>
                    <a:bodyPr/>
                    <a:lstStyle/>
                    <a:p>
                      <a:r>
                        <a:rPr lang="en-US" dirty="0" err="1" smtClean="0"/>
                        <a:t>Trastuzumab</a:t>
                      </a:r>
                      <a:endParaRPr lang="en-US" dirty="0"/>
                    </a:p>
                  </a:txBody>
                  <a:tcPr/>
                </a:tc>
              </a:tr>
              <a:tr h="370840">
                <a:tc>
                  <a:txBody>
                    <a:bodyPr/>
                    <a:lstStyle/>
                    <a:p>
                      <a:r>
                        <a:rPr lang="en-US" dirty="0" smtClean="0"/>
                        <a:t>VEGF-R</a:t>
                      </a:r>
                      <a:endParaRPr lang="en-US" dirty="0"/>
                    </a:p>
                  </a:txBody>
                  <a:tcPr/>
                </a:tc>
                <a:tc>
                  <a:txBody>
                    <a:bodyPr/>
                    <a:lstStyle/>
                    <a:p>
                      <a:r>
                        <a:rPr lang="en-US" dirty="0" smtClean="0"/>
                        <a:t>Lung, colorectal, ovarian,</a:t>
                      </a:r>
                      <a:r>
                        <a:rPr lang="en-US" baseline="0" dirty="0" smtClean="0"/>
                        <a:t> breast, </a:t>
                      </a:r>
                      <a:r>
                        <a:rPr lang="en-US" baseline="0" dirty="0" err="1" smtClean="0"/>
                        <a:t>gliomas</a:t>
                      </a:r>
                      <a:r>
                        <a:rPr lang="en-US" baseline="0" dirty="0" smtClean="0"/>
                        <a:t> and renal cancers</a:t>
                      </a:r>
                      <a:endParaRPr lang="en-US" dirty="0"/>
                    </a:p>
                  </a:txBody>
                  <a:tcPr/>
                </a:tc>
                <a:tc>
                  <a:txBody>
                    <a:bodyPr/>
                    <a:lstStyle/>
                    <a:p>
                      <a:r>
                        <a:rPr lang="en-US" dirty="0" smtClean="0"/>
                        <a:t>Bevacizumab</a:t>
                      </a:r>
                    </a:p>
                    <a:p>
                      <a:r>
                        <a:rPr lang="en-US" dirty="0" err="1" smtClean="0"/>
                        <a:t>Sorafenib</a:t>
                      </a:r>
                      <a:endParaRPr lang="en-US" dirty="0" smtClean="0"/>
                    </a:p>
                    <a:p>
                      <a:r>
                        <a:rPr lang="en-US" dirty="0" err="1" smtClean="0"/>
                        <a:t>Sunitinib</a:t>
                      </a:r>
                      <a:endParaRPr lang="en-US" dirty="0"/>
                    </a:p>
                  </a:txBody>
                  <a:tcPr/>
                </a:tc>
              </a:tr>
              <a:tr h="370840">
                <a:tc>
                  <a:txBody>
                    <a:bodyPr/>
                    <a:lstStyle/>
                    <a:p>
                      <a:r>
                        <a:rPr lang="en-US" dirty="0" smtClean="0"/>
                        <a:t>RET</a:t>
                      </a:r>
                      <a:endParaRPr lang="en-US" dirty="0"/>
                    </a:p>
                  </a:txBody>
                  <a:tcPr/>
                </a:tc>
                <a:tc>
                  <a:txBody>
                    <a:bodyPr/>
                    <a:lstStyle/>
                    <a:p>
                      <a:r>
                        <a:rPr lang="en-US" dirty="0" smtClean="0"/>
                        <a:t>Thyroid cancer</a:t>
                      </a:r>
                      <a:endParaRPr lang="en-US" dirty="0"/>
                    </a:p>
                  </a:txBody>
                  <a:tcPr/>
                </a:tc>
                <a:tc>
                  <a:txBody>
                    <a:bodyPr/>
                    <a:lstStyle/>
                    <a:p>
                      <a:r>
                        <a:rPr lang="en-US" dirty="0" err="1" smtClean="0"/>
                        <a:t>Vandetanib</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
      <a:dk1>
        <a:srgbClr val="808080"/>
      </a:dk1>
      <a:lt1>
        <a:srgbClr val="FFFFFF"/>
      </a:lt1>
      <a:dk2>
        <a:srgbClr val="00457C"/>
      </a:dk2>
      <a:lt2>
        <a:srgbClr val="000000"/>
      </a:lt2>
      <a:accent1>
        <a:srgbClr val="8CC63F"/>
      </a:accent1>
      <a:accent2>
        <a:srgbClr val="2BADC7"/>
      </a:accent2>
      <a:accent3>
        <a:srgbClr val="AAB0BF"/>
      </a:accent3>
      <a:accent4>
        <a:srgbClr val="DADADA"/>
      </a:accent4>
      <a:accent5>
        <a:srgbClr val="C5DFAF"/>
      </a:accent5>
      <a:accent6>
        <a:srgbClr val="269CB4"/>
      </a:accent6>
      <a:hlink>
        <a:srgbClr val="DB0350"/>
      </a:hlink>
      <a:folHlink>
        <a:srgbClr val="E9C55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CC63F"/>
        </a:accent1>
        <a:accent2>
          <a:srgbClr val="B3C8D4"/>
        </a:accent2>
        <a:accent3>
          <a:srgbClr val="FFFFFF"/>
        </a:accent3>
        <a:accent4>
          <a:srgbClr val="000000"/>
        </a:accent4>
        <a:accent5>
          <a:srgbClr val="C5DFAF"/>
        </a:accent5>
        <a:accent6>
          <a:srgbClr val="A2B5C0"/>
        </a:accent6>
        <a:hlink>
          <a:srgbClr val="FFCC66"/>
        </a:hlink>
        <a:folHlink>
          <a:srgbClr val="FF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8CC63F"/>
        </a:accent1>
        <a:accent2>
          <a:srgbClr val="A30234"/>
        </a:accent2>
        <a:accent3>
          <a:srgbClr val="FFFFFF"/>
        </a:accent3>
        <a:accent4>
          <a:srgbClr val="000000"/>
        </a:accent4>
        <a:accent5>
          <a:srgbClr val="C5DFAF"/>
        </a:accent5>
        <a:accent6>
          <a:srgbClr val="93022E"/>
        </a:accent6>
        <a:hlink>
          <a:srgbClr val="E9C550"/>
        </a:hlink>
        <a:folHlink>
          <a:srgbClr val="B3C8D4"/>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8CC63F"/>
        </a:accent1>
        <a:accent2>
          <a:srgbClr val="EB034B"/>
        </a:accent2>
        <a:accent3>
          <a:srgbClr val="FFFFFF"/>
        </a:accent3>
        <a:accent4>
          <a:srgbClr val="000000"/>
        </a:accent4>
        <a:accent5>
          <a:srgbClr val="C5DFAF"/>
        </a:accent5>
        <a:accent6>
          <a:srgbClr val="D50243"/>
        </a:accent6>
        <a:hlink>
          <a:srgbClr val="E9C550"/>
        </a:hlink>
        <a:folHlink>
          <a:srgbClr val="B3C8D4"/>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8CC63F"/>
        </a:accent1>
        <a:accent2>
          <a:srgbClr val="FD5186"/>
        </a:accent2>
        <a:accent3>
          <a:srgbClr val="FFFFFF"/>
        </a:accent3>
        <a:accent4>
          <a:srgbClr val="000000"/>
        </a:accent4>
        <a:accent5>
          <a:srgbClr val="C5DFAF"/>
        </a:accent5>
        <a:accent6>
          <a:srgbClr val="E54979"/>
        </a:accent6>
        <a:hlink>
          <a:srgbClr val="E9C550"/>
        </a:hlink>
        <a:folHlink>
          <a:srgbClr val="B3C8D4"/>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
      <a:dk1>
        <a:srgbClr val="808080"/>
      </a:dk1>
      <a:lt1>
        <a:srgbClr val="FFFFFF"/>
      </a:lt1>
      <a:dk2>
        <a:srgbClr val="00457C"/>
      </a:dk2>
      <a:lt2>
        <a:srgbClr val="000000"/>
      </a:lt2>
      <a:accent1>
        <a:srgbClr val="8CC63F"/>
      </a:accent1>
      <a:accent2>
        <a:srgbClr val="2BADC7"/>
      </a:accent2>
      <a:accent3>
        <a:srgbClr val="AAB0BF"/>
      </a:accent3>
      <a:accent4>
        <a:srgbClr val="DADADA"/>
      </a:accent4>
      <a:accent5>
        <a:srgbClr val="C5DFAF"/>
      </a:accent5>
      <a:accent6>
        <a:srgbClr val="269CB4"/>
      </a:accent6>
      <a:hlink>
        <a:srgbClr val="DB0350"/>
      </a:hlink>
      <a:folHlink>
        <a:srgbClr val="E9C55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CC63F"/>
        </a:accent1>
        <a:accent2>
          <a:srgbClr val="B3C8D4"/>
        </a:accent2>
        <a:accent3>
          <a:srgbClr val="FFFFFF"/>
        </a:accent3>
        <a:accent4>
          <a:srgbClr val="000000"/>
        </a:accent4>
        <a:accent5>
          <a:srgbClr val="C5DFAF"/>
        </a:accent5>
        <a:accent6>
          <a:srgbClr val="A2B5C0"/>
        </a:accent6>
        <a:hlink>
          <a:srgbClr val="FFCC66"/>
        </a:hlink>
        <a:folHlink>
          <a:srgbClr val="FF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8CC63F"/>
        </a:accent1>
        <a:accent2>
          <a:srgbClr val="A30234"/>
        </a:accent2>
        <a:accent3>
          <a:srgbClr val="FFFFFF"/>
        </a:accent3>
        <a:accent4>
          <a:srgbClr val="000000"/>
        </a:accent4>
        <a:accent5>
          <a:srgbClr val="C5DFAF"/>
        </a:accent5>
        <a:accent6>
          <a:srgbClr val="93022E"/>
        </a:accent6>
        <a:hlink>
          <a:srgbClr val="E9C550"/>
        </a:hlink>
        <a:folHlink>
          <a:srgbClr val="B3C8D4"/>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8CC63F"/>
        </a:accent1>
        <a:accent2>
          <a:srgbClr val="EB034B"/>
        </a:accent2>
        <a:accent3>
          <a:srgbClr val="FFFFFF"/>
        </a:accent3>
        <a:accent4>
          <a:srgbClr val="000000"/>
        </a:accent4>
        <a:accent5>
          <a:srgbClr val="C5DFAF"/>
        </a:accent5>
        <a:accent6>
          <a:srgbClr val="D50243"/>
        </a:accent6>
        <a:hlink>
          <a:srgbClr val="E9C550"/>
        </a:hlink>
        <a:folHlink>
          <a:srgbClr val="B3C8D4"/>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8CC63F"/>
        </a:accent1>
        <a:accent2>
          <a:srgbClr val="FD5186"/>
        </a:accent2>
        <a:accent3>
          <a:srgbClr val="FFFFFF"/>
        </a:accent3>
        <a:accent4>
          <a:srgbClr val="000000"/>
        </a:accent4>
        <a:accent5>
          <a:srgbClr val="C5DFAF"/>
        </a:accent5>
        <a:accent6>
          <a:srgbClr val="E54979"/>
        </a:accent6>
        <a:hlink>
          <a:srgbClr val="E9C550"/>
        </a:hlink>
        <a:folHlink>
          <a:srgbClr val="B3C8D4"/>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Tema di Office">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che">
  <a:themeElements>
    <a:clrScheme name="Roche 4">
      <a:dk1>
        <a:srgbClr val="FFC414"/>
      </a:dk1>
      <a:lt1>
        <a:srgbClr val="FFFFFF"/>
      </a:lt1>
      <a:dk2>
        <a:srgbClr val="68217A"/>
      </a:dk2>
      <a:lt2>
        <a:srgbClr val="FFFFFF"/>
      </a:lt2>
      <a:accent1>
        <a:srgbClr val="FFC414"/>
      </a:accent1>
      <a:accent2>
        <a:srgbClr val="E65000"/>
      </a:accent2>
      <a:accent3>
        <a:srgbClr val="B9ABBE"/>
      </a:accent3>
      <a:accent4>
        <a:srgbClr val="DADADA"/>
      </a:accent4>
      <a:accent5>
        <a:srgbClr val="FFDEAA"/>
      </a:accent5>
      <a:accent6>
        <a:srgbClr val="D04800"/>
      </a:accent6>
      <a:hlink>
        <a:srgbClr val="32B4FF"/>
      </a:hlink>
      <a:folHlink>
        <a:srgbClr val="00D79B"/>
      </a:folHlink>
    </a:clrScheme>
    <a:fontScheme name="Roch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oche 1">
        <a:dk1>
          <a:srgbClr val="009900"/>
        </a:dk1>
        <a:lt1>
          <a:srgbClr val="FFFFFF"/>
        </a:lt1>
        <a:dk2>
          <a:srgbClr val="0028A0"/>
        </a:dk2>
        <a:lt2>
          <a:srgbClr val="969696"/>
        </a:lt2>
        <a:accent1>
          <a:srgbClr val="FF9933"/>
        </a:accent1>
        <a:accent2>
          <a:srgbClr val="0099FF"/>
        </a:accent2>
        <a:accent3>
          <a:srgbClr val="AAACCD"/>
        </a:accent3>
        <a:accent4>
          <a:srgbClr val="DADADA"/>
        </a:accent4>
        <a:accent5>
          <a:srgbClr val="FFCAAD"/>
        </a:accent5>
        <a:accent6>
          <a:srgbClr val="008AE7"/>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009900"/>
        </a:lt2>
        <a:accent1>
          <a:srgbClr val="FF9933"/>
        </a:accent1>
        <a:accent2>
          <a:srgbClr val="0099FF"/>
        </a:accent2>
        <a:accent3>
          <a:srgbClr val="FFFFFF"/>
        </a:accent3>
        <a:accent4>
          <a:srgbClr val="000000"/>
        </a:accent4>
        <a:accent5>
          <a:srgbClr val="FFCAAD"/>
        </a:accent5>
        <a:accent6>
          <a:srgbClr val="008AE7"/>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
      <a:clrScheme name="Roche 4">
        <a:dk1>
          <a:srgbClr val="FFC414"/>
        </a:dk1>
        <a:lt1>
          <a:srgbClr val="FFFFFF"/>
        </a:lt1>
        <a:dk2>
          <a:srgbClr val="68217A"/>
        </a:dk2>
        <a:lt2>
          <a:srgbClr val="FFFFFF"/>
        </a:lt2>
        <a:accent1>
          <a:srgbClr val="FFC414"/>
        </a:accent1>
        <a:accent2>
          <a:srgbClr val="E65000"/>
        </a:accent2>
        <a:accent3>
          <a:srgbClr val="B9ABBE"/>
        </a:accent3>
        <a:accent4>
          <a:srgbClr val="DADADA"/>
        </a:accent4>
        <a:accent5>
          <a:srgbClr val="FFDEAA"/>
        </a:accent5>
        <a:accent6>
          <a:srgbClr val="D04800"/>
        </a:accent6>
        <a:hlink>
          <a:srgbClr val="32B4FF"/>
        </a:hlink>
        <a:folHlink>
          <a:srgbClr val="00D79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rdinary Master">
  <a:themeElements>
    <a:clrScheme name="10_Ordinary Master 13">
      <a:dk1>
        <a:srgbClr val="DDDDDD"/>
      </a:dk1>
      <a:lt1>
        <a:srgbClr val="FFFFFF"/>
      </a:lt1>
      <a:dk2>
        <a:srgbClr val="0033AB"/>
      </a:dk2>
      <a:lt2>
        <a:srgbClr val="FFFFFF"/>
      </a:lt2>
      <a:accent1>
        <a:srgbClr val="FF6600"/>
      </a:accent1>
      <a:accent2>
        <a:srgbClr val="99CCFF"/>
      </a:accent2>
      <a:accent3>
        <a:srgbClr val="AAADD2"/>
      </a:accent3>
      <a:accent4>
        <a:srgbClr val="DADADA"/>
      </a:accent4>
      <a:accent5>
        <a:srgbClr val="FFB8AA"/>
      </a:accent5>
      <a:accent6>
        <a:srgbClr val="8AB9E7"/>
      </a:accent6>
      <a:hlink>
        <a:srgbClr val="FFFF00"/>
      </a:hlink>
      <a:folHlink>
        <a:srgbClr val="FFCC00"/>
      </a:folHlink>
    </a:clrScheme>
    <a:fontScheme name="10_Ordinary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rdinary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Ordinary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Ordinary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Ordinary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Ordinary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Ordinary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Ordinary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Ordinary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Ordinary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Ordinary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Ordinary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Ordinary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Ordinary Master 13">
        <a:dk1>
          <a:srgbClr val="DDDDDD"/>
        </a:dk1>
        <a:lt1>
          <a:srgbClr val="FFFFFF"/>
        </a:lt1>
        <a:dk2>
          <a:srgbClr val="0033AB"/>
        </a:dk2>
        <a:lt2>
          <a:srgbClr val="FFFFFF"/>
        </a:lt2>
        <a:accent1>
          <a:srgbClr val="FF6600"/>
        </a:accent1>
        <a:accent2>
          <a:srgbClr val="99CCFF"/>
        </a:accent2>
        <a:accent3>
          <a:srgbClr val="AAADD2"/>
        </a:accent3>
        <a:accent4>
          <a:srgbClr val="DADADA"/>
        </a:accent4>
        <a:accent5>
          <a:srgbClr val="FFB8AA"/>
        </a:accent5>
        <a:accent6>
          <a:srgbClr val="8AB9E7"/>
        </a:accent6>
        <a:hlink>
          <a:srgbClr val="FFFF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a di Office">
  <a:themeElements>
    <a:clrScheme name="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a di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
      <a:dk1>
        <a:srgbClr val="919191"/>
      </a:dk1>
      <a:lt1>
        <a:srgbClr val="FFFFFF"/>
      </a:lt1>
      <a:dk2>
        <a:srgbClr val="0101EF"/>
      </a:dk2>
      <a:lt2>
        <a:srgbClr val="FAFD00"/>
      </a:lt2>
      <a:accent1>
        <a:srgbClr val="0101EF"/>
      </a:accent1>
      <a:accent2>
        <a:srgbClr val="00FF00"/>
      </a:accent2>
      <a:accent3>
        <a:srgbClr val="AAAAF6"/>
      </a:accent3>
      <a:accent4>
        <a:srgbClr val="DADADA"/>
      </a:accent4>
      <a:accent5>
        <a:srgbClr val="AAAAF6"/>
      </a:accent5>
      <a:accent6>
        <a:srgbClr val="00E700"/>
      </a:accent6>
      <a:hlink>
        <a:srgbClr val="FAFD00"/>
      </a:hlink>
      <a:folHlink>
        <a:srgbClr val="00FAD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3_SUTENT RCC Medical Template2_Apr09">
  <a:themeElements>
    <a:clrScheme name="">
      <a:dk1>
        <a:srgbClr val="000000"/>
      </a:dk1>
      <a:lt1>
        <a:srgbClr val="FFFFFF"/>
      </a:lt1>
      <a:dk2>
        <a:srgbClr val="969696"/>
      </a:dk2>
      <a:lt2>
        <a:srgbClr val="FFFFFF"/>
      </a:lt2>
      <a:accent1>
        <a:srgbClr val="FFCC00"/>
      </a:accent1>
      <a:accent2>
        <a:srgbClr val="3366FF"/>
      </a:accent2>
      <a:accent3>
        <a:srgbClr val="C9C9C9"/>
      </a:accent3>
      <a:accent4>
        <a:srgbClr val="DADADA"/>
      </a:accent4>
      <a:accent5>
        <a:srgbClr val="FFE2AA"/>
      </a:accent5>
      <a:accent6>
        <a:srgbClr val="2D5CE7"/>
      </a:accent6>
      <a:hlink>
        <a:srgbClr val="339933"/>
      </a:hlink>
      <a:folHlink>
        <a:srgbClr val="A50021"/>
      </a:folHlink>
    </a:clrScheme>
    <a:fontScheme name="11_SUTENT RCC Medical Template2_Apr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SUTENT RCC Medical Template2_Apr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SUTENT RCC Medical Template2_Apr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SUTENT RCC Medical Template2_Apr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SUTENT RCC Medical Template2_Apr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SUTENT RCC Medical Template2_Apr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SUTENT RCC Medical Template2_Apr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SUTENT RCC Medical Template2_Apr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1_SUTENT RCC Medical Template2_Apr09 8">
        <a:dk1>
          <a:srgbClr val="093A80"/>
        </a:dk1>
        <a:lt1>
          <a:srgbClr val="DDDDDD"/>
        </a:lt1>
        <a:dk2>
          <a:srgbClr val="FFFFFF"/>
        </a:dk2>
        <a:lt2>
          <a:srgbClr val="666666"/>
        </a:lt2>
        <a:accent1>
          <a:srgbClr val="FF9900"/>
        </a:accent1>
        <a:accent2>
          <a:srgbClr val="2B5CA3"/>
        </a:accent2>
        <a:accent3>
          <a:srgbClr val="EBEBEB"/>
        </a:accent3>
        <a:accent4>
          <a:srgbClr val="06306C"/>
        </a:accent4>
        <a:accent5>
          <a:srgbClr val="FFCAAA"/>
        </a:accent5>
        <a:accent6>
          <a:srgbClr val="265393"/>
        </a:accent6>
        <a:hlink>
          <a:srgbClr val="AAAAAA"/>
        </a:hlink>
        <a:folHlink>
          <a:srgbClr val="663399"/>
        </a:folHlink>
      </a:clrScheme>
      <a:clrMap bg1="lt1" tx1="dk1" bg2="lt2" tx2="dk2" accent1="accent1" accent2="accent2" accent3="accent3" accent4="accent4" accent5="accent5" accent6="accent6" hlink="hlink" folHlink="folHlink"/>
    </a:extraClrScheme>
    <a:extraClrScheme>
      <a:clrScheme name="11_SUTENT RCC Medical Template2_Apr09 9">
        <a:dk1>
          <a:srgbClr val="093A80"/>
        </a:dk1>
        <a:lt1>
          <a:srgbClr val="DDDDDD"/>
        </a:lt1>
        <a:dk2>
          <a:srgbClr val="FFFFFF"/>
        </a:dk2>
        <a:lt2>
          <a:srgbClr val="666666"/>
        </a:lt2>
        <a:accent1>
          <a:srgbClr val="FF9900"/>
        </a:accent1>
        <a:accent2>
          <a:srgbClr val="2B5CA3"/>
        </a:accent2>
        <a:accent3>
          <a:srgbClr val="EBEBEB"/>
        </a:accent3>
        <a:accent4>
          <a:srgbClr val="06306C"/>
        </a:accent4>
        <a:accent5>
          <a:srgbClr val="FFCAAA"/>
        </a:accent5>
        <a:accent6>
          <a:srgbClr val="265393"/>
        </a:accent6>
        <a:hlink>
          <a:srgbClr val="008000"/>
        </a:hlink>
        <a:folHlink>
          <a:srgbClr val="663399"/>
        </a:folHlink>
      </a:clrScheme>
      <a:clrMap bg1="lt1" tx1="dk1" bg2="lt2" tx2="dk2" accent1="accent1" accent2="accent2" accent3="accent3" accent4="accent4" accent5="accent5" accent6="accent6" hlink="hlink" folHlink="folHlink"/>
    </a:extraClrScheme>
    <a:extraClrScheme>
      <a:clrScheme name="11_SUTENT RCC Medical Template2_Apr09 10">
        <a:dk1>
          <a:srgbClr val="093A80"/>
        </a:dk1>
        <a:lt1>
          <a:srgbClr val="DDDDDD"/>
        </a:lt1>
        <a:dk2>
          <a:srgbClr val="FFFFFF"/>
        </a:dk2>
        <a:lt2>
          <a:srgbClr val="666666"/>
        </a:lt2>
        <a:accent1>
          <a:srgbClr val="FF9900"/>
        </a:accent1>
        <a:accent2>
          <a:srgbClr val="2B5CA3"/>
        </a:accent2>
        <a:accent3>
          <a:srgbClr val="EBEBEB"/>
        </a:accent3>
        <a:accent4>
          <a:srgbClr val="06306C"/>
        </a:accent4>
        <a:accent5>
          <a:srgbClr val="FFCAAA"/>
        </a:accent5>
        <a:accent6>
          <a:srgbClr val="265393"/>
        </a:accent6>
        <a:hlink>
          <a:srgbClr val="009900"/>
        </a:hlink>
        <a:folHlink>
          <a:srgbClr val="663399"/>
        </a:folHlink>
      </a:clrScheme>
      <a:clrMap bg1="lt1" tx1="dk1" bg2="lt2" tx2="dk2" accent1="accent1" accent2="accent2" accent3="accent3" accent4="accent4" accent5="accent5" accent6="accent6" hlink="hlink" folHlink="folHlink"/>
    </a:extraClrScheme>
    <a:extraClrScheme>
      <a:clrScheme name="11_SUTENT RCC Medical Template2_Apr09 11">
        <a:dk1>
          <a:srgbClr val="093A80"/>
        </a:dk1>
        <a:lt1>
          <a:srgbClr val="B4C6D8"/>
        </a:lt1>
        <a:dk2>
          <a:srgbClr val="FFFFFF"/>
        </a:dk2>
        <a:lt2>
          <a:srgbClr val="666666"/>
        </a:lt2>
        <a:accent1>
          <a:srgbClr val="FF9900"/>
        </a:accent1>
        <a:accent2>
          <a:srgbClr val="2B5CA3"/>
        </a:accent2>
        <a:accent3>
          <a:srgbClr val="D6DFE9"/>
        </a:accent3>
        <a:accent4>
          <a:srgbClr val="06306C"/>
        </a:accent4>
        <a:accent5>
          <a:srgbClr val="FFCAAA"/>
        </a:accent5>
        <a:accent6>
          <a:srgbClr val="265393"/>
        </a:accent6>
        <a:hlink>
          <a:srgbClr val="009900"/>
        </a:hlink>
        <a:folHlink>
          <a:srgbClr val="66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1812</TotalTime>
  <Words>1821</Words>
  <Application>Microsoft Office PowerPoint</Application>
  <PresentationFormat>Presentazione su schermo (4:3)</PresentationFormat>
  <Paragraphs>441</Paragraphs>
  <Slides>29</Slides>
  <Notes>10</Notes>
  <HiddenSlides>1</HiddenSlides>
  <MMClips>0</MMClips>
  <ScaleCrop>false</ScaleCrop>
  <HeadingPairs>
    <vt:vector size="6" baseType="variant">
      <vt:variant>
        <vt:lpstr>Tema</vt:lpstr>
      </vt:variant>
      <vt:variant>
        <vt:i4>19</vt:i4>
      </vt:variant>
      <vt:variant>
        <vt:lpstr>Server OLE incorporati</vt:lpstr>
      </vt:variant>
      <vt:variant>
        <vt:i4>1</vt:i4>
      </vt:variant>
      <vt:variant>
        <vt:lpstr>Titoli diapositive</vt:lpstr>
      </vt:variant>
      <vt:variant>
        <vt:i4>29</vt:i4>
      </vt:variant>
    </vt:vector>
  </HeadingPairs>
  <TitlesOfParts>
    <vt:vector size="49" baseType="lpstr">
      <vt:lpstr>Tema di Office</vt:lpstr>
      <vt:lpstr>1_Struttura predefinita</vt:lpstr>
      <vt:lpstr>Roche</vt:lpstr>
      <vt:lpstr>10_Ordinary Master</vt:lpstr>
      <vt:lpstr>2_Tema di Office</vt:lpstr>
      <vt:lpstr>1_Default Design</vt:lpstr>
      <vt:lpstr>Office Theme</vt:lpstr>
      <vt:lpstr>3_Tema di Office</vt:lpstr>
      <vt:lpstr>23_SUTENT RCC Medical Template2_Apr09</vt:lpstr>
      <vt:lpstr>Struttura predefinita</vt:lpstr>
      <vt:lpstr>9_Default Design</vt:lpstr>
      <vt:lpstr>2_Default Design</vt:lpstr>
      <vt:lpstr>7_Struttura predefinita</vt:lpstr>
      <vt:lpstr>8_Struttura predefinita</vt:lpstr>
      <vt:lpstr>9_Struttura predefinita</vt:lpstr>
      <vt:lpstr>4_Tema di Office</vt:lpstr>
      <vt:lpstr>2_Struttura predefinita</vt:lpstr>
      <vt:lpstr>3_Struttura predefinita</vt:lpstr>
      <vt:lpstr>4_Struttura predefinita</vt:lpstr>
      <vt:lpstr>Chart</vt:lpstr>
      <vt:lpstr>Diapositiva 1</vt:lpstr>
      <vt:lpstr>Recent advances in cancer biology</vt:lpstr>
      <vt:lpstr>Diapositiva 3</vt:lpstr>
      <vt:lpstr>Potential “Druggable” Molecular Targets</vt:lpstr>
      <vt:lpstr>Therapeutic targeting of the hallmarks of cancer</vt:lpstr>
      <vt:lpstr>The major classes of genomic alterations that give rise to cancer</vt:lpstr>
      <vt:lpstr>Diapositiva 7</vt:lpstr>
      <vt:lpstr>ONCOGENE ADDICTION</vt:lpstr>
      <vt:lpstr>WORLDWIDE  APPROVED MOLECULAR DRUGS FOR CLINICAL PRACTICE</vt:lpstr>
      <vt:lpstr>The burden of NSCLC</vt:lpstr>
      <vt:lpstr>‘Longer life’ . . . are we meeting the objective?</vt:lpstr>
      <vt:lpstr>Molecular subsets of lung adenocarcinoma</vt:lpstr>
      <vt:lpstr>Pioneers and milestones: evidence that EGFR is important in NSCLC biology</vt:lpstr>
      <vt:lpstr>EGFR mutation causes conformational change and increased activation </vt:lpstr>
      <vt:lpstr>Common mutation sites in the EGFR gene</vt:lpstr>
      <vt:lpstr>Diapositiva 16</vt:lpstr>
      <vt:lpstr>Status of Actionable Driver Mutations in Lung Adenocarcinoma Tumor Specimens</vt:lpstr>
      <vt:lpstr>ALK Pathway </vt:lpstr>
      <vt:lpstr>Diapositiva 19</vt:lpstr>
      <vt:lpstr>Diapositiva 20</vt:lpstr>
      <vt:lpstr>Diapositiva 21</vt:lpstr>
      <vt:lpstr>PFS of Crizotinib vs Pemetrexed or Docetaxel</vt:lpstr>
      <vt:lpstr>ROS1 Rearrangements in NSCLC</vt:lpstr>
      <vt:lpstr>Summary of Tumor Responses in Patients with Advanced ROS1+ NSCLC (N=14*)</vt:lpstr>
      <vt:lpstr>Significant Responses to Crizotinib in Patients with ROS1-Positive NSCLC</vt:lpstr>
      <vt:lpstr>Diapositiva 26</vt:lpstr>
      <vt:lpstr>Diapositiva 27</vt:lpstr>
      <vt:lpstr>Diapositiva 28</vt:lpstr>
      <vt:lpstr>Cancer research at the roundabout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Segreteria Oncologia</dc:creator>
  <cp:lastModifiedBy>salaperez</cp:lastModifiedBy>
  <cp:revision>59</cp:revision>
  <dcterms:created xsi:type="dcterms:W3CDTF">2010-06-29T08:27:35Z</dcterms:created>
  <dcterms:modified xsi:type="dcterms:W3CDTF">2013-05-11T06:09:45Z</dcterms:modified>
</cp:coreProperties>
</file>